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2"/>
  </p:notesMasterIdLst>
  <p:handoutMasterIdLst>
    <p:handoutMasterId r:id="rId8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5" r:id="rId73"/>
    <p:sldId id="336" r:id="rId74"/>
    <p:sldId id="337" r:id="rId75"/>
    <p:sldId id="338" r:id="rId76"/>
    <p:sldId id="339" r:id="rId77"/>
    <p:sldId id="340" r:id="rId78"/>
    <p:sldId id="341" r:id="rId79"/>
    <p:sldId id="342" r:id="rId80"/>
    <p:sldId id="276" r:id="rId81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1581" autoAdjust="0"/>
  </p:normalViewPr>
  <p:slideViewPr>
    <p:cSldViewPr>
      <p:cViewPr varScale="1">
        <p:scale>
          <a:sx n="67" d="100"/>
          <a:sy n="67" d="100"/>
        </p:scale>
        <p:origin x="-1278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tr-T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tr-T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tr-T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2DB3848-2D50-4498-893B-7489ED4B682F}" type="slidenum">
              <a:t>‹#›</a:t>
            </a:fld>
            <a:endParaRPr lang="tr-T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20554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tr-T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tr-TR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tr-T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tr-T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tr-T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tr-T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tr-TR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16718A98-ADCB-497C-BC39-A10C0DF6DE02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67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tr-TR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SQL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tr-T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Yapısı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yapısı ile veritabanı üzerinden bilgi alınır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.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yapısı ile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:</a:t>
            </a:r>
          </a:p>
          <a:p>
            <a:pPr marL="400050" marR="0" lvl="2" indent="-1714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Projection: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Sorgu ile gelen tablo üzerindeki kolonlardır. Bir kolon seçilebileceği gibi birden fazla da seçilebilir.</a:t>
            </a:r>
          </a:p>
          <a:p>
            <a:pPr marL="400050" marR="0" lvl="2" indent="-1714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Selection: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Sorgu ile gelen tablo üzerindeki satırlardır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.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Farklı kriterler ile satırlar üzerinde sorgu yapılabilir.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400050" marR="0" lvl="2" indent="-1714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Joining: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Farklı tablolarda yer alan verilerin, oluşturulan bir bağlantı ile birbirine bağlanmasıdır. SQL Join yapılarında bu konu detaylandırılacaktır.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endParaRPr lang="tr-TR" sz="264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Not: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DATE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ve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TIMESTAMP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veri tiplerinde sadece toplama ve çıkarma operatörleri kullanılır.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endParaRPr lang="tr-TR" sz="264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 </a:t>
            </a:r>
            <a:r>
              <a:rPr lang="tr-TR" sz="2640" dirty="0" smtClean="0"/>
              <a:t>Salary+300 yeni bir kolon değil sadece</a:t>
            </a:r>
            <a:r>
              <a:rPr lang="tr-TR" sz="2640" baseline="0" dirty="0" smtClean="0"/>
              <a:t> gösterim için o şekildedir.</a:t>
            </a:r>
            <a:endParaRPr lang="tr-TR" sz="264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 </a:t>
            </a:r>
            <a:r>
              <a:rPr lang="tr-TR" sz="2640" dirty="0" smtClean="0"/>
              <a:t>Burada </a:t>
            </a:r>
            <a:r>
              <a:rPr lang="tr-TR" sz="2640" b="0" dirty="0" smtClean="0"/>
              <a:t>parantez kullanımının önemi anlatılabilir.  İlk</a:t>
            </a:r>
            <a:r>
              <a:rPr lang="tr-TR" sz="2640" b="0" baseline="0" dirty="0" smtClean="0"/>
              <a:t> durum için (12*salary) + 100 olduğu söylenir.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 </a:t>
            </a:r>
            <a:r>
              <a:rPr lang="tr-TR" sz="2640" dirty="0" smtClean="0"/>
              <a:t>Burada </a:t>
            </a:r>
            <a:r>
              <a:rPr lang="tr-TR" sz="2640" b="0" dirty="0" smtClean="0"/>
              <a:t>parantez kullanımının önemi anlatılabilir.  </a:t>
            </a:r>
            <a:r>
              <a:rPr lang="tr-TR" sz="2640" b="0" smtClean="0"/>
              <a:t>İlk</a:t>
            </a:r>
            <a:r>
              <a:rPr lang="tr-TR" sz="2640" b="0" baseline="0" smtClean="0"/>
              <a:t> durum için (12*salary) + 100 olduğu söylenir.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 </a:t>
            </a:r>
            <a:r>
              <a:rPr lang="tr-TR" sz="2640" dirty="0" smtClean="0"/>
              <a:t>Default olarak alias isimleri büyük harfle set edilir. Küçük harfler de kullanabilmek</a:t>
            </a:r>
            <a:r>
              <a:rPr lang="tr-TR" sz="2640" baseline="0" dirty="0" smtClean="0"/>
              <a:t> için çift tırnak kullanılır.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 b="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 b="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 b="0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 </a:t>
            </a:r>
            <a:r>
              <a:rPr lang="tr-TR" sz="2640" b="0" dirty="0" smtClean="0"/>
              <a:t>Distinct birden</a:t>
            </a:r>
            <a:r>
              <a:rPr lang="tr-TR" sz="2640" b="0" baseline="0" dirty="0" smtClean="0"/>
              <a:t> fazla kolon için de kullanılabilir. Birden fazla kolon için kullanıldığında diğer tüm kolonları etkiler.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 b="0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sz="2640" b="1" dirty="0" smtClean="0"/>
              <a:t>Not:</a:t>
            </a:r>
            <a:r>
              <a:rPr lang="tr-TR" sz="2640" b="1" baseline="0" dirty="0" smtClean="0"/>
              <a:t> </a:t>
            </a:r>
            <a:r>
              <a:rPr lang="tr-TR" sz="2640" b="0" baseline="0" dirty="0" smtClean="0"/>
              <a:t>Where ile kondisyona göre dönen satırlar sınırlandırılır.</a:t>
            </a:r>
            <a:endParaRPr lang="tr-TR" sz="2640" b="0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2"/>
            <a:r>
              <a:rPr lang="en-US" b="1" dirty="0" smtClean="0">
                <a:solidFill>
                  <a:schemeClr val="tx1"/>
                </a:solidFill>
              </a:rPr>
              <a:t>Character functions: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 A</a:t>
            </a:r>
            <a:r>
              <a:rPr lang="en-US" dirty="0" smtClean="0">
                <a:solidFill>
                  <a:schemeClr val="tx1"/>
                </a:solidFill>
              </a:rPr>
              <a:t>ccept character input and can return both character and number values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Number functions: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Accept numeric input and return numeric values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Date functions: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Operate on values of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DATE</a:t>
            </a:r>
            <a:r>
              <a:rPr lang="en-US" dirty="0" smtClean="0">
                <a:solidFill>
                  <a:schemeClr val="tx1"/>
                </a:solidFill>
              </a:rPr>
              <a:t> data type (All date functions return a value of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DATE</a:t>
            </a:r>
            <a:r>
              <a:rPr lang="en-US" dirty="0" smtClean="0">
                <a:solidFill>
                  <a:schemeClr val="tx1"/>
                </a:solidFill>
              </a:rPr>
              <a:t> data type except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MONTHS_BETWEEN</a:t>
            </a:r>
            <a:r>
              <a:rPr lang="en-US" dirty="0" smtClean="0">
                <a:solidFill>
                  <a:schemeClr val="tx1"/>
                </a:solidFill>
              </a:rPr>
              <a:t> function, which returns a number.)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Conversion functions: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Convert a value from one data type to another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General functions: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NVL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NVL2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NULLIF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COALESCE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CASE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DECODE</a:t>
            </a:r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tr-T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İlişkisel Veritabanı’nda Kullanılan Terminolojiler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İlişkisel veritabanı bir veya birden fazla tablo içerebilir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.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Tablo gerçek hayata dair gerekli her türlü veriyi tutabilir (örn. Çalışanlar, faturalar, müşteriler veya aboneler).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Slayt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tabl</a:t>
            </a:r>
            <a:r>
              <a:rPr kumimoji="0" lang="tr-T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osu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için hazırlanmıştır.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400050" marR="0" lvl="2" indent="-1714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1.	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Tek </a:t>
            </a:r>
            <a:r>
              <a:rPr kumimoji="0" lang="tr-T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satır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bir çalışan için girilmiş tüm verileri kapsıyor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.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Tablo üzerindeki her satır, birincil anahtarla belirtilmelidir. Böylelikle aynı satırların oluşması engellenir.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400050" marR="0" lvl="2" indent="-1714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2.	</a:t>
            </a:r>
            <a:r>
              <a:rPr kumimoji="0" lang="tr-T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Kolon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veya</a:t>
            </a:r>
            <a:r>
              <a:rPr kumimoji="0" lang="tr-T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özellik 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toplam çalışan sayısını içerir.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or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attribute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containing the employee number.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Örnekte employee_id kolonu birincil anahtar olarak belirlendi. Birincil anahtarın her zaman bir değeri olmalı ve bu değer eşsiz olmalıdır.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</a:p>
          <a:p>
            <a:pPr marL="400050" marR="0" lvl="2" indent="-1714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3.	</a:t>
            </a:r>
            <a:r>
              <a:rPr kumimoji="0" lang="tr-T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Kolon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veya</a:t>
            </a:r>
            <a:r>
              <a:rPr kumimoji="0" lang="tr-T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özellik  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çalışanların maaşını içerir. Anahtar özelliği olmadığı için eşsiz verlerden oluşmak zorunda değildir.</a:t>
            </a:r>
            <a:endParaRPr lang="tr-TR" sz="2640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 typeface="Arial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 Functions (continued)</a:t>
            </a:r>
          </a:p>
          <a:p>
            <a:pPr marL="114300" marR="0" lvl="1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 example, display the employee number, hire date, number of months employed, six-month review date, first Friday after hire date, and last day of the hire month for all employees who have been employed for fewer than 80 months.</a:t>
            </a: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employee_id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TENURE,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ADD_MONTHS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6) REVIEW,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NEXT_DAY 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'FRIDAY'), LAST_DAY(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FROM   employees</a:t>
            </a:r>
          </a:p>
          <a:p>
            <a:pPr marL="857250" marR="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WHERE  MONTHS_BETWEEN (SYSDATE,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hire_date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&lt; 80;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63588"/>
            <a:ext cx="0" cy="1587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 sz="264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0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1768475"/>
            <a:ext cx="2266950" cy="5622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768475"/>
            <a:ext cx="6653212" cy="5622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77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91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97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8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98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32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40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2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76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9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94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4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55563"/>
            <a:ext cx="2266950" cy="6097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55563"/>
            <a:ext cx="6651625" cy="6097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tr-TR" smtClean="0"/>
              <a:t>Linux ve Özgür Yazılım Nedir?</a:t>
            </a:r>
          </a:p>
          <a:p>
            <a:pPr lvl="0"/>
            <a:r>
              <a:rPr lang="tr-TR" smtClean="0"/>
              <a:t>Efe Çiftci – Mart 2013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68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54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9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5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52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6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212080"/>
            <a:ext cx="10080000" cy="2347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5000B"/>
          </a:solidFill>
          <a:ln>
            <a:noFill/>
            <a:prstDash val="solid"/>
          </a:ln>
        </p:spPr>
        <p:txBody>
          <a:bodyPr lIns="0" tIns="0" rIns="0" bIns="0" anchor="ctr" anchorCtr="0"/>
          <a:lstStyle/>
          <a:p>
            <a:pPr lvl="0" rtl="0" hangingPunct="0">
              <a:buNone/>
              <a:tabLst/>
            </a:pPr>
            <a:endParaRPr lang="tr-TR" sz="2400" kern="12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tr-TR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tr-TR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tr-TR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tr-TR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tr-TR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tr-TR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tr-TR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tr-TR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tr-TR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tr-TR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Free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itle Placeholder 3"/>
          <p:cNvSpPr txBox="1">
            <a:spLocks noGrp="1"/>
          </p:cNvSpPr>
          <p:nvPr>
            <p:ph type="title"/>
          </p:nvPr>
        </p:nvSpPr>
        <p:spPr>
          <a:xfrm>
            <a:off x="504359" y="5380200"/>
            <a:ext cx="9071640" cy="2011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tr-TR" sz="4400" b="0" i="0" u="none" strike="noStrike" kern="1200">
          <a:ln>
            <a:noFill/>
          </a:ln>
          <a:latin typeface="Arial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tr-TR" sz="3200" b="0" i="0" u="none" strike="noStrike" kern="1200">
          <a:ln>
            <a:noFill/>
          </a:ln>
          <a:latin typeface="Arial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0"/>
            <a:ext cx="10080000" cy="13715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5000B"/>
          </a:solidFill>
          <a:ln>
            <a:noFill/>
            <a:prstDash val="solid"/>
          </a:ln>
        </p:spPr>
        <p:txBody>
          <a:bodyPr lIns="0" tIns="0" rIns="0" bIns="0" anchor="ctr" anchorCtr="0"/>
          <a:lstStyle/>
          <a:p>
            <a:pPr lvl="0" rtl="0" hangingPunct="0">
              <a:buNone/>
              <a:tabLst/>
            </a:pPr>
            <a:endParaRPr lang="tr-TR" sz="2400" kern="12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504359" y="5508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tr-T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605160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tr-TR" sz="2000" b="0" i="0" u="none" strike="noStrike" kern="1200">
                <a:ln>
                  <a:noFill/>
                </a:ln>
                <a:latin typeface="Ubuntu" pitchFamily="2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Ubuntu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tr-TR" sz="1400" kern="1200">
                <a:latin typeface="Ubuntu" pitchFamily="18"/>
                <a:ea typeface="DejaVu Sans" pitchFamily="2"/>
                <a:cs typeface="DejaVu Sans" pitchFamily="2"/>
              </a:defRPr>
            </a:lvl1pPr>
            <a:lvl2pPr lvl="0" algn="ctr" rtl="0" hangingPunct="0">
              <a:buNone/>
              <a:tabLst/>
              <a:defRPr lang="tr-TR" sz="1400" kern="1200">
                <a:latin typeface="Ubuntu" pitchFamily="18"/>
                <a:ea typeface="DejaVu Sans" pitchFamily="2"/>
                <a:cs typeface="DejaVu Sans" pitchFamily="2"/>
              </a:defRPr>
            </a:lvl2pPr>
          </a:lstStyle>
          <a:p>
            <a:pPr lvl="0"/>
            <a:r>
              <a:rPr lang="tr-TR"/>
              <a:t>Linux ve Özgür Yazılım Nedir?</a:t>
            </a:r>
          </a:p>
          <a:p>
            <a:pPr lvl="0"/>
            <a:r>
              <a:rPr lang="tr-TR"/>
              <a:t>Efe Çiftci – Mart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tr-TR" sz="4400" b="0" i="0" u="none" strike="noStrike" kern="120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Ubuntu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0"/>
        </a:spcAft>
        <a:tabLst/>
        <a:defRPr lang="tr-TR" sz="2000" b="0" i="0" u="none" strike="noStrike" kern="1200">
          <a:ln>
            <a:noFill/>
          </a:ln>
          <a:latin typeface="Ubuntu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4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6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8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0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2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4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4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6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8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0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6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1.png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359792" y="5652045"/>
            <a:ext cx="9071640" cy="1270346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tr-TR" b="1" dirty="0" smtClean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Ubuntu" pitchFamily="18"/>
              </a:rPr>
              <a:t>SQL Temelleri</a:t>
            </a:r>
            <a:endParaRPr lang="tr-TR" b="1" dirty="0">
              <a:solidFill>
                <a:srgbClr val="FFFFFF"/>
              </a:solidFill>
              <a:effectLst>
                <a:outerShdw dist="17961" dir="2700000">
                  <a:scrgbClr r="0" g="0" b="0"/>
                </a:outerShdw>
              </a:effectLst>
              <a:latin typeface="Ubuntu" pitchFamily="18"/>
            </a:endParaRPr>
          </a:p>
          <a:p>
            <a:pPr marL="0" lvl="0" indent="0" algn="l">
              <a:buNone/>
            </a:pPr>
            <a:r>
              <a:rPr lang="tr-TR" sz="2400" b="1" dirty="0" smtClean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Ubuntu" pitchFamily="18"/>
              </a:rPr>
              <a:t>Bilgisayar </a:t>
            </a:r>
            <a:r>
              <a:rPr lang="tr-TR" sz="2400" b="1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Ubuntu" pitchFamily="18"/>
              </a:rPr>
              <a:t>Mühendisleri Odası</a:t>
            </a:r>
          </a:p>
          <a:p>
            <a:pPr marL="0" lvl="0" indent="0" algn="l">
              <a:buNone/>
            </a:pPr>
            <a:r>
              <a:rPr lang="tr-TR" sz="2400" b="1" dirty="0" smtClean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Ubuntu" pitchFamily="18"/>
              </a:rPr>
              <a:t>SQL Başlangıç Seviye Eğitimi</a:t>
            </a:r>
            <a:endParaRPr lang="tr-TR" sz="2400" b="1" dirty="0">
              <a:solidFill>
                <a:srgbClr val="FFFFFF"/>
              </a:solidFill>
              <a:effectLst>
                <a:outerShdw dist="17961" dir="2700000">
                  <a:scrgbClr r="0" g="0" b="0"/>
                </a:outerShdw>
              </a:effectLst>
              <a:latin typeface="Ubuntu" pitchFamily="18"/>
            </a:endParaRPr>
          </a:p>
          <a:p>
            <a:pPr marL="0" lvl="0" indent="0" algn="l">
              <a:buNone/>
            </a:pPr>
            <a:r>
              <a:rPr lang="tr-TR" sz="2400" b="1" dirty="0" smtClean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Ubuntu" pitchFamily="18"/>
              </a:rPr>
              <a:t>Hüseyin AKKAYA, Nisan 2013</a:t>
            </a:r>
            <a:endParaRPr lang="tr-TR" sz="2400" b="1" dirty="0">
              <a:solidFill>
                <a:srgbClr val="FFFFFF"/>
              </a:solidFill>
              <a:effectLst>
                <a:outerShdw dist="17961" dir="2700000">
                  <a:scrgbClr r="0" g="0" b="0"/>
                </a:outerShdw>
              </a:effectLst>
              <a:latin typeface="Ubuntu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Birinci Bölüm</a:t>
            </a:r>
            <a:endParaRPr lang="tr-TR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14400" y="26670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>
            <a:lvl1pPr algn="ctr" defTabSz="2286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228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Times New Roman" charset="0"/>
              </a:rPr>
              <a:t>SQL </a:t>
            </a:r>
            <a:r>
              <a:rPr kumimoji="0" lang="en-US" sz="3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j-ea"/>
                <a:cs typeface="Times New Roman" charset="0"/>
              </a:rPr>
              <a:t>SELECT</a:t>
            </a: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Times New Roman" charset="0"/>
              </a:rPr>
              <a:t> </a:t>
            </a:r>
            <a:r>
              <a:rPr kumimoji="0" lang="tr-TR" sz="2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Times New Roman" charset="0"/>
              </a:rPr>
              <a:t>Yapısı ile Veri Çekmek</a:t>
            </a: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SQL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</a:t>
            </a:r>
            <a:r>
              <a:rPr lang="tr-TR" dirty="0" smtClean="0"/>
              <a:t>Yapısı Neler Yapabilir?</a:t>
            </a:r>
            <a:endParaRPr lang="tr-TR" dirty="0"/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blackWhite">
          <a:xfrm>
            <a:off x="1692275" y="2268538"/>
            <a:ext cx="1841500" cy="1346200"/>
          </a:xfrm>
          <a:prstGeom prst="rect">
            <a:avLst/>
          </a:prstGeom>
          <a:solidFill>
            <a:srgbClr val="CCCC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Rectangle 4"/>
          <p:cNvSpPr>
            <a:spLocks noChangeArrowheads="1"/>
          </p:cNvSpPr>
          <p:nvPr/>
        </p:nvSpPr>
        <p:spPr bwMode="blackWhite">
          <a:xfrm>
            <a:off x="1641475" y="4352925"/>
            <a:ext cx="1841500" cy="1346200"/>
          </a:xfrm>
          <a:prstGeom prst="rect">
            <a:avLst/>
          </a:prstGeom>
          <a:solidFill>
            <a:srgbClr val="CCCC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blackWhite">
          <a:xfrm>
            <a:off x="5613400" y="2257425"/>
            <a:ext cx="1841500" cy="1346200"/>
          </a:xfrm>
          <a:prstGeom prst="rect">
            <a:avLst/>
          </a:prstGeom>
          <a:solidFill>
            <a:srgbClr val="CCCC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6" name="Group 6"/>
          <p:cNvGrpSpPr>
            <a:grpSpLocks/>
          </p:cNvGrpSpPr>
          <p:nvPr/>
        </p:nvGrpSpPr>
        <p:grpSpPr bwMode="auto">
          <a:xfrm>
            <a:off x="1974850" y="2279650"/>
            <a:ext cx="1274763" cy="1327150"/>
            <a:chOff x="1244" y="1460"/>
            <a:chExt cx="803" cy="836"/>
          </a:xfrm>
        </p:grpSpPr>
        <p:sp>
          <p:nvSpPr>
            <p:cNvPr id="87" name="Rectangle 7"/>
            <p:cNvSpPr>
              <a:spLocks noChangeArrowheads="1"/>
            </p:cNvSpPr>
            <p:nvPr/>
          </p:nvSpPr>
          <p:spPr bwMode="ltGray">
            <a:xfrm>
              <a:off x="1244" y="1460"/>
              <a:ext cx="425" cy="836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Rectangle 8"/>
            <p:cNvSpPr>
              <a:spLocks noChangeArrowheads="1"/>
            </p:cNvSpPr>
            <p:nvPr/>
          </p:nvSpPr>
          <p:spPr bwMode="ltGray">
            <a:xfrm>
              <a:off x="1852" y="1460"/>
              <a:ext cx="195" cy="836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9" name="Group 9"/>
          <p:cNvGrpSpPr>
            <a:grpSpLocks/>
          </p:cNvGrpSpPr>
          <p:nvPr/>
        </p:nvGrpSpPr>
        <p:grpSpPr bwMode="auto">
          <a:xfrm>
            <a:off x="5622925" y="2420938"/>
            <a:ext cx="1825625" cy="1066800"/>
            <a:chOff x="3422" y="1549"/>
            <a:chExt cx="1150" cy="672"/>
          </a:xfrm>
        </p:grpSpPr>
        <p:sp>
          <p:nvSpPr>
            <p:cNvPr id="90" name="Rectangle 10"/>
            <p:cNvSpPr>
              <a:spLocks noChangeArrowheads="1"/>
            </p:cNvSpPr>
            <p:nvPr/>
          </p:nvSpPr>
          <p:spPr bwMode="ltGray">
            <a:xfrm>
              <a:off x="3422" y="1741"/>
              <a:ext cx="1150" cy="91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11"/>
            <p:cNvSpPr>
              <a:spLocks noChangeArrowheads="1"/>
            </p:cNvSpPr>
            <p:nvPr/>
          </p:nvSpPr>
          <p:spPr bwMode="ltGray">
            <a:xfrm>
              <a:off x="3422" y="2026"/>
              <a:ext cx="1150" cy="195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Rectangle 12"/>
            <p:cNvSpPr>
              <a:spLocks noChangeArrowheads="1"/>
            </p:cNvSpPr>
            <p:nvPr/>
          </p:nvSpPr>
          <p:spPr bwMode="ltGray">
            <a:xfrm>
              <a:off x="3422" y="1549"/>
              <a:ext cx="1150" cy="85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3" name="Line 13"/>
          <p:cNvSpPr>
            <a:spLocks noChangeShapeType="1"/>
          </p:cNvSpPr>
          <p:nvPr/>
        </p:nvSpPr>
        <p:spPr bwMode="auto">
          <a:xfrm>
            <a:off x="5614988" y="24161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4" name="Line 14"/>
          <p:cNvSpPr>
            <a:spLocks noChangeShapeType="1"/>
          </p:cNvSpPr>
          <p:nvPr/>
        </p:nvSpPr>
        <p:spPr bwMode="auto">
          <a:xfrm>
            <a:off x="5614988" y="2559050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Line 15"/>
          <p:cNvSpPr>
            <a:spLocks noChangeShapeType="1"/>
          </p:cNvSpPr>
          <p:nvPr/>
        </p:nvSpPr>
        <p:spPr bwMode="auto">
          <a:xfrm>
            <a:off x="5614988" y="27209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Line 16"/>
          <p:cNvSpPr>
            <a:spLocks noChangeShapeType="1"/>
          </p:cNvSpPr>
          <p:nvPr/>
        </p:nvSpPr>
        <p:spPr bwMode="auto">
          <a:xfrm>
            <a:off x="5614988" y="28733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7" name="Line 17"/>
          <p:cNvSpPr>
            <a:spLocks noChangeShapeType="1"/>
          </p:cNvSpPr>
          <p:nvPr/>
        </p:nvSpPr>
        <p:spPr bwMode="auto">
          <a:xfrm>
            <a:off x="5614988" y="30257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8" name="Line 18"/>
          <p:cNvSpPr>
            <a:spLocks noChangeShapeType="1"/>
          </p:cNvSpPr>
          <p:nvPr/>
        </p:nvSpPr>
        <p:spPr bwMode="auto">
          <a:xfrm>
            <a:off x="5614988" y="31781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9" name="Line 19"/>
          <p:cNvSpPr>
            <a:spLocks noChangeShapeType="1"/>
          </p:cNvSpPr>
          <p:nvPr/>
        </p:nvSpPr>
        <p:spPr bwMode="auto">
          <a:xfrm>
            <a:off x="5614988" y="33305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0" name="Line 20"/>
          <p:cNvSpPr>
            <a:spLocks noChangeShapeType="1"/>
          </p:cNvSpPr>
          <p:nvPr/>
        </p:nvSpPr>
        <p:spPr bwMode="auto">
          <a:xfrm>
            <a:off x="5614988" y="34829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01" name="Group 21"/>
          <p:cNvGrpSpPr>
            <a:grpSpLocks/>
          </p:cNvGrpSpPr>
          <p:nvPr/>
        </p:nvGrpSpPr>
        <p:grpSpPr bwMode="auto">
          <a:xfrm>
            <a:off x="5886450" y="2244725"/>
            <a:ext cx="1292225" cy="1347788"/>
            <a:chOff x="3708" y="1414"/>
            <a:chExt cx="814" cy="867"/>
          </a:xfrm>
        </p:grpSpPr>
        <p:sp>
          <p:nvSpPr>
            <p:cNvPr id="102" name="Line 22"/>
            <p:cNvSpPr>
              <a:spLocks noChangeShapeType="1"/>
            </p:cNvSpPr>
            <p:nvPr/>
          </p:nvSpPr>
          <p:spPr bwMode="auto">
            <a:xfrm>
              <a:off x="4146" y="1414"/>
              <a:ext cx="0" cy="86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Line 23"/>
            <p:cNvSpPr>
              <a:spLocks noChangeShapeType="1"/>
            </p:cNvSpPr>
            <p:nvPr/>
          </p:nvSpPr>
          <p:spPr bwMode="auto">
            <a:xfrm>
              <a:off x="3708" y="1414"/>
              <a:ext cx="0" cy="86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Line 24"/>
            <p:cNvSpPr>
              <a:spLocks noChangeShapeType="1"/>
            </p:cNvSpPr>
            <p:nvPr/>
          </p:nvSpPr>
          <p:spPr bwMode="auto">
            <a:xfrm>
              <a:off x="4317" y="1414"/>
              <a:ext cx="0" cy="86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>
              <a:off x="4522" y="1422"/>
              <a:ext cx="0" cy="8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6" name="Rectangle 26"/>
          <p:cNvSpPr>
            <a:spLocks noChangeArrowheads="1"/>
          </p:cNvSpPr>
          <p:nvPr/>
        </p:nvSpPr>
        <p:spPr bwMode="blackWhite">
          <a:xfrm>
            <a:off x="5651500" y="4354513"/>
            <a:ext cx="1841500" cy="1346200"/>
          </a:xfrm>
          <a:prstGeom prst="rect">
            <a:avLst/>
          </a:prstGeom>
          <a:solidFill>
            <a:srgbClr val="CCCC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07" name="Group 27"/>
          <p:cNvGrpSpPr>
            <a:grpSpLocks/>
          </p:cNvGrpSpPr>
          <p:nvPr/>
        </p:nvGrpSpPr>
        <p:grpSpPr bwMode="auto">
          <a:xfrm>
            <a:off x="3216275" y="4360863"/>
            <a:ext cx="2708275" cy="1330325"/>
            <a:chOff x="2026" y="2771"/>
            <a:chExt cx="1706" cy="838"/>
          </a:xfrm>
        </p:grpSpPr>
        <p:sp>
          <p:nvSpPr>
            <p:cNvPr id="108" name="Rectangle 28"/>
            <p:cNvSpPr>
              <a:spLocks noChangeArrowheads="1"/>
            </p:cNvSpPr>
            <p:nvPr/>
          </p:nvSpPr>
          <p:spPr bwMode="ltGray">
            <a:xfrm>
              <a:off x="2026" y="2771"/>
              <a:ext cx="165" cy="835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ltGray">
            <a:xfrm>
              <a:off x="3567" y="2774"/>
              <a:ext cx="165" cy="835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0" name="Rectangle 30"/>
          <p:cNvSpPr>
            <a:spLocks noChangeArrowheads="1"/>
          </p:cNvSpPr>
          <p:nvPr/>
        </p:nvSpPr>
        <p:spPr bwMode="auto">
          <a:xfrm>
            <a:off x="5486400" y="1790700"/>
            <a:ext cx="14287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Selection</a:t>
            </a:r>
          </a:p>
        </p:txBody>
      </p:sp>
      <p:sp>
        <p:nvSpPr>
          <p:cNvPr id="111" name="Rectangle 31"/>
          <p:cNvSpPr>
            <a:spLocks noChangeArrowheads="1"/>
          </p:cNvSpPr>
          <p:nvPr/>
        </p:nvSpPr>
        <p:spPr bwMode="auto">
          <a:xfrm>
            <a:off x="1579563" y="1784350"/>
            <a:ext cx="15509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Projection</a:t>
            </a:r>
          </a:p>
        </p:txBody>
      </p:sp>
      <p:sp>
        <p:nvSpPr>
          <p:cNvPr id="112" name="Line 32"/>
          <p:cNvSpPr>
            <a:spLocks noChangeShapeType="1"/>
          </p:cNvSpPr>
          <p:nvPr/>
        </p:nvSpPr>
        <p:spPr bwMode="auto">
          <a:xfrm>
            <a:off x="2609850" y="4354513"/>
            <a:ext cx="0" cy="1362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Line 33"/>
          <p:cNvSpPr>
            <a:spLocks noChangeShapeType="1"/>
          </p:cNvSpPr>
          <p:nvPr/>
        </p:nvSpPr>
        <p:spPr bwMode="auto">
          <a:xfrm>
            <a:off x="1914525" y="4354513"/>
            <a:ext cx="0" cy="1362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Line 34"/>
          <p:cNvSpPr>
            <a:spLocks noChangeShapeType="1"/>
          </p:cNvSpPr>
          <p:nvPr/>
        </p:nvSpPr>
        <p:spPr bwMode="auto">
          <a:xfrm>
            <a:off x="1643063" y="45116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5" name="Line 35"/>
          <p:cNvSpPr>
            <a:spLocks noChangeShapeType="1"/>
          </p:cNvSpPr>
          <p:nvPr/>
        </p:nvSpPr>
        <p:spPr bwMode="auto">
          <a:xfrm>
            <a:off x="1643063" y="46640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Line 36"/>
          <p:cNvSpPr>
            <a:spLocks noChangeShapeType="1"/>
          </p:cNvSpPr>
          <p:nvPr/>
        </p:nvSpPr>
        <p:spPr bwMode="auto">
          <a:xfrm>
            <a:off x="1643063" y="48164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7" name="Line 37"/>
          <p:cNvSpPr>
            <a:spLocks noChangeShapeType="1"/>
          </p:cNvSpPr>
          <p:nvPr/>
        </p:nvSpPr>
        <p:spPr bwMode="auto">
          <a:xfrm>
            <a:off x="1643063" y="49688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8" name="Line 38"/>
          <p:cNvSpPr>
            <a:spLocks noChangeShapeType="1"/>
          </p:cNvSpPr>
          <p:nvPr/>
        </p:nvSpPr>
        <p:spPr bwMode="auto">
          <a:xfrm>
            <a:off x="1643063" y="51212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9" name="Line 39"/>
          <p:cNvSpPr>
            <a:spLocks noChangeShapeType="1"/>
          </p:cNvSpPr>
          <p:nvPr/>
        </p:nvSpPr>
        <p:spPr bwMode="auto">
          <a:xfrm>
            <a:off x="1643063" y="52736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0" name="Line 40"/>
          <p:cNvSpPr>
            <a:spLocks noChangeShapeType="1"/>
          </p:cNvSpPr>
          <p:nvPr/>
        </p:nvSpPr>
        <p:spPr bwMode="auto">
          <a:xfrm>
            <a:off x="1643063" y="54260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1" name="Line 41"/>
          <p:cNvSpPr>
            <a:spLocks noChangeShapeType="1"/>
          </p:cNvSpPr>
          <p:nvPr/>
        </p:nvSpPr>
        <p:spPr bwMode="auto">
          <a:xfrm>
            <a:off x="1643063" y="5578475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2" name="Line 42"/>
          <p:cNvSpPr>
            <a:spLocks noChangeShapeType="1"/>
          </p:cNvSpPr>
          <p:nvPr/>
        </p:nvSpPr>
        <p:spPr bwMode="auto">
          <a:xfrm>
            <a:off x="2881313" y="4354513"/>
            <a:ext cx="0" cy="1362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3" name="Line 43"/>
          <p:cNvSpPr>
            <a:spLocks noChangeShapeType="1"/>
          </p:cNvSpPr>
          <p:nvPr/>
        </p:nvSpPr>
        <p:spPr bwMode="auto">
          <a:xfrm>
            <a:off x="3206750" y="4352925"/>
            <a:ext cx="0" cy="1362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4" name="Line 44"/>
          <p:cNvSpPr>
            <a:spLocks noChangeShapeType="1"/>
          </p:cNvSpPr>
          <p:nvPr/>
        </p:nvSpPr>
        <p:spPr bwMode="auto">
          <a:xfrm>
            <a:off x="6351588" y="4368800"/>
            <a:ext cx="0" cy="1333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5" name="Line 45"/>
          <p:cNvSpPr>
            <a:spLocks noChangeShapeType="1"/>
          </p:cNvSpPr>
          <p:nvPr/>
        </p:nvSpPr>
        <p:spPr bwMode="auto">
          <a:xfrm>
            <a:off x="5924550" y="4356100"/>
            <a:ext cx="0" cy="1362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6" name="Line 46"/>
          <p:cNvSpPr>
            <a:spLocks noChangeShapeType="1"/>
          </p:cNvSpPr>
          <p:nvPr/>
        </p:nvSpPr>
        <p:spPr bwMode="auto">
          <a:xfrm>
            <a:off x="5653088" y="4513263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7" name="Line 47"/>
          <p:cNvSpPr>
            <a:spLocks noChangeShapeType="1"/>
          </p:cNvSpPr>
          <p:nvPr/>
        </p:nvSpPr>
        <p:spPr bwMode="auto">
          <a:xfrm>
            <a:off x="5653088" y="4665663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8" name="Line 48"/>
          <p:cNvSpPr>
            <a:spLocks noChangeShapeType="1"/>
          </p:cNvSpPr>
          <p:nvPr/>
        </p:nvSpPr>
        <p:spPr bwMode="auto">
          <a:xfrm>
            <a:off x="5653088" y="4818063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9" name="Line 49"/>
          <p:cNvSpPr>
            <a:spLocks noChangeShapeType="1"/>
          </p:cNvSpPr>
          <p:nvPr/>
        </p:nvSpPr>
        <p:spPr bwMode="auto">
          <a:xfrm>
            <a:off x="5653088" y="4970463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0" name="Line 50"/>
          <p:cNvSpPr>
            <a:spLocks noChangeShapeType="1"/>
          </p:cNvSpPr>
          <p:nvPr/>
        </p:nvSpPr>
        <p:spPr bwMode="auto">
          <a:xfrm>
            <a:off x="5653088" y="5122863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1" name="Line 51"/>
          <p:cNvSpPr>
            <a:spLocks noChangeShapeType="1"/>
          </p:cNvSpPr>
          <p:nvPr/>
        </p:nvSpPr>
        <p:spPr bwMode="auto">
          <a:xfrm>
            <a:off x="5653088" y="5275263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2" name="Line 52"/>
          <p:cNvSpPr>
            <a:spLocks noChangeShapeType="1"/>
          </p:cNvSpPr>
          <p:nvPr/>
        </p:nvSpPr>
        <p:spPr bwMode="auto">
          <a:xfrm>
            <a:off x="5653088" y="5427663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3" name="Line 53"/>
          <p:cNvSpPr>
            <a:spLocks noChangeShapeType="1"/>
          </p:cNvSpPr>
          <p:nvPr/>
        </p:nvSpPr>
        <p:spPr bwMode="auto">
          <a:xfrm>
            <a:off x="5653088" y="5580063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4" name="Line 54"/>
          <p:cNvSpPr>
            <a:spLocks noChangeShapeType="1"/>
          </p:cNvSpPr>
          <p:nvPr/>
        </p:nvSpPr>
        <p:spPr bwMode="auto">
          <a:xfrm>
            <a:off x="6891338" y="4356100"/>
            <a:ext cx="0" cy="1362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5" name="Line 55"/>
          <p:cNvSpPr>
            <a:spLocks noChangeShapeType="1"/>
          </p:cNvSpPr>
          <p:nvPr/>
        </p:nvSpPr>
        <p:spPr bwMode="auto">
          <a:xfrm>
            <a:off x="7216775" y="4354513"/>
            <a:ext cx="0" cy="1362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6" name="Line 56"/>
          <p:cNvSpPr>
            <a:spLocks noChangeShapeType="1"/>
          </p:cNvSpPr>
          <p:nvPr/>
        </p:nvSpPr>
        <p:spPr bwMode="auto">
          <a:xfrm>
            <a:off x="6643688" y="4351338"/>
            <a:ext cx="0" cy="1362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7" name="Rectangle 57"/>
          <p:cNvSpPr>
            <a:spLocks noChangeArrowheads="1"/>
          </p:cNvSpPr>
          <p:nvPr/>
        </p:nvSpPr>
        <p:spPr bwMode="auto">
          <a:xfrm>
            <a:off x="1579563" y="5808663"/>
            <a:ext cx="108363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Tabl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1</a:t>
            </a:r>
          </a:p>
        </p:txBody>
      </p:sp>
      <p:sp>
        <p:nvSpPr>
          <p:cNvPr id="138" name="Rectangle 58"/>
          <p:cNvSpPr>
            <a:spLocks noChangeArrowheads="1"/>
          </p:cNvSpPr>
          <p:nvPr/>
        </p:nvSpPr>
        <p:spPr bwMode="auto">
          <a:xfrm>
            <a:off x="5486400" y="5803900"/>
            <a:ext cx="108363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Tabl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o</a:t>
            </a:r>
            <a:r>
              <a:rPr kumimoji="0" lang="tr-T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  <p:sp>
        <p:nvSpPr>
          <p:cNvPr id="139" name="Rectangle 59"/>
          <p:cNvSpPr>
            <a:spLocks noChangeArrowheads="1"/>
          </p:cNvSpPr>
          <p:nvPr/>
        </p:nvSpPr>
        <p:spPr bwMode="auto">
          <a:xfrm>
            <a:off x="5486400" y="3705225"/>
            <a:ext cx="108363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Tabl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1</a:t>
            </a:r>
          </a:p>
        </p:txBody>
      </p:sp>
      <p:sp>
        <p:nvSpPr>
          <p:cNvPr id="140" name="Rectangle 60"/>
          <p:cNvSpPr>
            <a:spLocks noChangeArrowheads="1"/>
          </p:cNvSpPr>
          <p:nvPr/>
        </p:nvSpPr>
        <p:spPr bwMode="auto">
          <a:xfrm>
            <a:off x="1579563" y="3708400"/>
            <a:ext cx="108363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Tabl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1</a:t>
            </a:r>
          </a:p>
        </p:txBody>
      </p:sp>
      <p:sp>
        <p:nvSpPr>
          <p:cNvPr id="141" name="Line 61"/>
          <p:cNvSpPr>
            <a:spLocks noChangeShapeType="1"/>
          </p:cNvSpPr>
          <p:nvPr/>
        </p:nvSpPr>
        <p:spPr bwMode="auto">
          <a:xfrm>
            <a:off x="2660650" y="22558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2" name="Line 62"/>
          <p:cNvSpPr>
            <a:spLocks noChangeShapeType="1"/>
          </p:cNvSpPr>
          <p:nvPr/>
        </p:nvSpPr>
        <p:spPr bwMode="auto">
          <a:xfrm>
            <a:off x="1965325" y="22558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3" name="Line 63"/>
          <p:cNvSpPr>
            <a:spLocks noChangeShapeType="1"/>
          </p:cNvSpPr>
          <p:nvPr/>
        </p:nvSpPr>
        <p:spPr bwMode="auto">
          <a:xfrm>
            <a:off x="1693863" y="2427288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4" name="Line 64"/>
          <p:cNvSpPr>
            <a:spLocks noChangeShapeType="1"/>
          </p:cNvSpPr>
          <p:nvPr/>
        </p:nvSpPr>
        <p:spPr bwMode="auto">
          <a:xfrm>
            <a:off x="1693863" y="2579688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5" name="Line 65"/>
          <p:cNvSpPr>
            <a:spLocks noChangeShapeType="1"/>
          </p:cNvSpPr>
          <p:nvPr/>
        </p:nvSpPr>
        <p:spPr bwMode="auto">
          <a:xfrm>
            <a:off x="1693863" y="2732088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6" name="Line 66"/>
          <p:cNvSpPr>
            <a:spLocks noChangeShapeType="1"/>
          </p:cNvSpPr>
          <p:nvPr/>
        </p:nvSpPr>
        <p:spPr bwMode="auto">
          <a:xfrm>
            <a:off x="1693863" y="2884488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7" name="Line 67"/>
          <p:cNvSpPr>
            <a:spLocks noChangeShapeType="1"/>
          </p:cNvSpPr>
          <p:nvPr/>
        </p:nvSpPr>
        <p:spPr bwMode="auto">
          <a:xfrm>
            <a:off x="1693863" y="3036888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8" name="Line 68"/>
          <p:cNvSpPr>
            <a:spLocks noChangeShapeType="1"/>
          </p:cNvSpPr>
          <p:nvPr/>
        </p:nvSpPr>
        <p:spPr bwMode="auto">
          <a:xfrm>
            <a:off x="1693863" y="3189288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9" name="Line 69"/>
          <p:cNvSpPr>
            <a:spLocks noChangeShapeType="1"/>
          </p:cNvSpPr>
          <p:nvPr/>
        </p:nvSpPr>
        <p:spPr bwMode="auto">
          <a:xfrm>
            <a:off x="1693863" y="3341688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0" name="Line 70"/>
          <p:cNvSpPr>
            <a:spLocks noChangeShapeType="1"/>
          </p:cNvSpPr>
          <p:nvPr/>
        </p:nvSpPr>
        <p:spPr bwMode="auto">
          <a:xfrm>
            <a:off x="1693863" y="3494088"/>
            <a:ext cx="18462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1" name="Line 71"/>
          <p:cNvSpPr>
            <a:spLocks noChangeShapeType="1"/>
          </p:cNvSpPr>
          <p:nvPr/>
        </p:nvSpPr>
        <p:spPr bwMode="auto">
          <a:xfrm>
            <a:off x="2932113" y="2255838"/>
            <a:ext cx="0" cy="137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2" name="Line 72"/>
          <p:cNvSpPr>
            <a:spLocks noChangeShapeType="1"/>
          </p:cNvSpPr>
          <p:nvPr/>
        </p:nvSpPr>
        <p:spPr bwMode="auto">
          <a:xfrm>
            <a:off x="3257550" y="2254250"/>
            <a:ext cx="0" cy="1376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3" name="Rectangle 73"/>
          <p:cNvSpPr>
            <a:spLocks noChangeArrowheads="1"/>
          </p:cNvSpPr>
          <p:nvPr/>
        </p:nvSpPr>
        <p:spPr bwMode="auto">
          <a:xfrm>
            <a:off x="4217988" y="4551363"/>
            <a:ext cx="706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Join</a:t>
            </a:r>
          </a:p>
        </p:txBody>
      </p:sp>
      <p:sp>
        <p:nvSpPr>
          <p:cNvPr id="154" name="Line 74"/>
          <p:cNvSpPr>
            <a:spLocks noChangeShapeType="1"/>
          </p:cNvSpPr>
          <p:nvPr/>
        </p:nvSpPr>
        <p:spPr bwMode="auto">
          <a:xfrm flipV="1">
            <a:off x="3505200" y="5067300"/>
            <a:ext cx="2114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5" name="Rectangle 75"/>
          <p:cNvSpPr>
            <a:spLocks noChangeArrowheads="1"/>
          </p:cNvSpPr>
          <p:nvPr/>
        </p:nvSpPr>
        <p:spPr bwMode="blackWhite">
          <a:xfrm>
            <a:off x="5613400" y="2257425"/>
            <a:ext cx="1841500" cy="1346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6" name="Rectangle 76"/>
          <p:cNvSpPr>
            <a:spLocks noChangeArrowheads="1"/>
          </p:cNvSpPr>
          <p:nvPr/>
        </p:nvSpPr>
        <p:spPr bwMode="blackWhite">
          <a:xfrm>
            <a:off x="5651500" y="4354513"/>
            <a:ext cx="1841500" cy="1346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7" name="Rectangle 77"/>
          <p:cNvSpPr>
            <a:spLocks noChangeArrowheads="1"/>
          </p:cNvSpPr>
          <p:nvPr/>
        </p:nvSpPr>
        <p:spPr bwMode="blackWhite">
          <a:xfrm>
            <a:off x="1692275" y="2268538"/>
            <a:ext cx="1841500" cy="1346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8" name="Rectangle 78"/>
          <p:cNvSpPr>
            <a:spLocks noChangeArrowheads="1"/>
          </p:cNvSpPr>
          <p:nvPr/>
        </p:nvSpPr>
        <p:spPr bwMode="blackWhite">
          <a:xfrm>
            <a:off x="1641475" y="4352925"/>
            <a:ext cx="1841500" cy="1346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Temel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</a:t>
            </a:r>
            <a:r>
              <a:rPr lang="tr-TR" dirty="0" smtClean="0"/>
              <a:t>Yapısı</a:t>
            </a:r>
            <a:endParaRPr lang="tr-TR" dirty="0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blackGray">
          <a:xfrm>
            <a:off x="876300" y="1781175"/>
            <a:ext cx="7277100" cy="7334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*|{[DISTINCT]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|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expression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[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alias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],...}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table;</a:t>
            </a: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858838" y="1817688"/>
            <a:ext cx="7918450" cy="185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görüntülenmek istenilen kolonları ifade eder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ise bu kolonları içeren tabloyu ifade eder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Tüm Kolonların Seçilmesi</a:t>
            </a:r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blackGray">
          <a:xfrm>
            <a:off x="876300" y="1800225"/>
            <a:ext cx="7277100" cy="7334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*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departments;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33463" y="2706688"/>
            <a:ext cx="69627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52513" y="4687888"/>
            <a:ext cx="69723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İstenilen Kolonların Seçilmesi</a:t>
            </a:r>
            <a:endParaRPr lang="tr-TR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28700" y="2730500"/>
            <a:ext cx="69532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22350" y="4716463"/>
            <a:ext cx="69723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6"/>
          <p:cNvSpPr>
            <a:spLocks noChangeArrowheads="1"/>
          </p:cNvSpPr>
          <p:nvPr/>
        </p:nvSpPr>
        <p:spPr bwMode="gray">
          <a:xfrm>
            <a:off x="1600200" y="1916113"/>
            <a:ext cx="3733800" cy="3206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blackGray">
          <a:xfrm>
            <a:off x="858838" y="1790700"/>
            <a:ext cx="7277100" cy="7334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department_id, location_id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departments;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gray">
          <a:xfrm>
            <a:off x="1876425" y="1871663"/>
            <a:ext cx="3733800" cy="3206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6316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Aritmetik Operatörler</a:t>
            </a:r>
            <a:endParaRPr lang="tr-TR" dirty="0"/>
          </a:p>
        </p:txBody>
      </p:sp>
      <p:sp>
        <p:nvSpPr>
          <p:cNvPr id="11" name="Rectangle 27"/>
          <p:cNvSpPr txBox="1">
            <a:spLocks noChangeArrowheads="1"/>
          </p:cNvSpPr>
          <p:nvPr/>
        </p:nvSpPr>
        <p:spPr bwMode="auto">
          <a:xfrm>
            <a:off x="858838" y="1817688"/>
            <a:ext cx="7918450" cy="36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Aritmetik operatörler kullanılarak yeni veriler çekilebilir.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87959"/>
              </p:ext>
            </p:extLst>
          </p:nvPr>
        </p:nvGraphicFramePr>
        <p:xfrm>
          <a:off x="2374900" y="2711450"/>
          <a:ext cx="4343400" cy="1845628"/>
        </p:xfrm>
        <a:graphic>
          <a:graphicData uri="http://schemas.openxmlformats.org/drawingml/2006/table">
            <a:tbl>
              <a:tblPr/>
              <a:tblGrid>
                <a:gridCol w="1371600"/>
                <a:gridCol w="2971800"/>
              </a:tblGrid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Tanım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4300" marR="0" lvl="1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Toplama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4300" marR="0" lvl="1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Çıkarma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Çarpma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4300" marR="0" lvl="1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Bölme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49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Aritmetik Operatör Kullanımı</a:t>
            </a:r>
            <a:endParaRPr lang="tr-T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blackGray">
          <a:xfrm>
            <a:off x="876300" y="1771650"/>
            <a:ext cx="7277100" cy="7905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last_name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 salary, salary + 300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014413" y="2903538"/>
            <a:ext cx="6961187" cy="1633537"/>
            <a:chOff x="585" y="1935"/>
            <a:chExt cx="4385" cy="1029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gray">
            <a:xfrm>
              <a:off x="585" y="2650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700" tIns="12700" rIns="12700" bIns="12700">
              <a:spAutoFit/>
            </a:bodyPr>
            <a:lstStyle>
              <a:lvl1pPr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11163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2232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3507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646238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buClr>
                  <a:srgbClr val="000000"/>
                </a:buClr>
              </a:pPr>
              <a:r>
                <a:rPr lang="en-US" b="1">
                  <a:latin typeface="Arial" charset="0"/>
                </a:rPr>
                <a:t>…</a:t>
              </a:r>
            </a:p>
          </p:txBody>
        </p:sp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0" y="1935"/>
              <a:ext cx="4380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0" y="2851"/>
              <a:ext cx="4374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70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Aritmetik Operatör Kullanımı (Devam)</a:t>
            </a:r>
            <a:endParaRPr lang="tr-TR" dirty="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blackGray">
          <a:xfrm>
            <a:off x="876300" y="1784350"/>
            <a:ext cx="7277100" cy="779463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salary, 12*salary+100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4471988" y="1851025"/>
            <a:ext cx="2057400" cy="346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blackGray">
          <a:xfrm>
            <a:off x="876300" y="3849688"/>
            <a:ext cx="7277100" cy="741362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salary, 12*(salary+100)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gray">
          <a:xfrm>
            <a:off x="4460875" y="3906838"/>
            <a:ext cx="2320925" cy="346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0" name="Group 7"/>
          <p:cNvGrpSpPr>
            <a:grpSpLocks/>
          </p:cNvGrpSpPr>
          <p:nvPr/>
        </p:nvGrpSpPr>
        <p:grpSpPr bwMode="auto">
          <a:xfrm>
            <a:off x="1069975" y="2706688"/>
            <a:ext cx="6943725" cy="1027112"/>
            <a:chOff x="626" y="1729"/>
            <a:chExt cx="4374" cy="647"/>
          </a:xfrm>
        </p:grpSpPr>
        <p:sp>
          <p:nvSpPr>
            <p:cNvPr id="31" name="Text Box 8"/>
            <p:cNvSpPr txBox="1">
              <a:spLocks noChangeArrowheads="1"/>
            </p:cNvSpPr>
            <p:nvPr/>
          </p:nvSpPr>
          <p:spPr bwMode="gray">
            <a:xfrm>
              <a:off x="630" y="2062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700" tIns="12700" rIns="12700" bIns="12700">
              <a:spAutoFit/>
            </a:bodyPr>
            <a:lstStyle>
              <a:lvl1pPr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11163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2232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3507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646238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buClr>
                  <a:srgbClr val="000000"/>
                </a:buClr>
              </a:pPr>
              <a:r>
                <a:rPr lang="en-US" b="1">
                  <a:latin typeface="Arial" charset="0"/>
                </a:rPr>
                <a:t>…</a:t>
              </a:r>
            </a:p>
          </p:txBody>
        </p:sp>
        <p:pic>
          <p:nvPicPr>
            <p:cNvPr id="3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30" y="2260"/>
              <a:ext cx="437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0" descr="D:\Temp\01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26" y="1729"/>
              <a:ext cx="4374" cy="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 11"/>
          <p:cNvGrpSpPr>
            <a:grpSpLocks/>
          </p:cNvGrpSpPr>
          <p:nvPr/>
        </p:nvGrpSpPr>
        <p:grpSpPr bwMode="auto">
          <a:xfrm>
            <a:off x="1019175" y="4792663"/>
            <a:ext cx="6994525" cy="1030287"/>
            <a:chOff x="594" y="3181"/>
            <a:chExt cx="4406" cy="649"/>
          </a:xfrm>
        </p:grpSpPr>
        <p:pic>
          <p:nvPicPr>
            <p:cNvPr id="36" name="Picture 12" descr="D:\Temp\02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4" y="3181"/>
              <a:ext cx="4406" cy="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 Box 13"/>
            <p:cNvSpPr txBox="1">
              <a:spLocks noChangeArrowheads="1"/>
            </p:cNvSpPr>
            <p:nvPr/>
          </p:nvSpPr>
          <p:spPr bwMode="gray">
            <a:xfrm>
              <a:off x="621" y="3516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700" tIns="12700" rIns="12700" bIns="12700">
              <a:spAutoFit/>
            </a:bodyPr>
            <a:lstStyle>
              <a:lvl1pPr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11163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2232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3507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646238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buClr>
                  <a:srgbClr val="000000"/>
                </a:buClr>
              </a:pPr>
              <a:r>
                <a:rPr lang="en-US" b="1">
                  <a:latin typeface="Arial" charset="0"/>
                </a:rPr>
                <a:t>…</a:t>
              </a:r>
            </a:p>
          </p:txBody>
        </p:sp>
        <p:pic>
          <p:nvPicPr>
            <p:cNvPr id="38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21" y="3714"/>
              <a:ext cx="437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9" name="Oval 15"/>
          <p:cNvSpPr>
            <a:spLocks noChangeArrowheads="1"/>
          </p:cNvSpPr>
          <p:nvPr/>
        </p:nvSpPr>
        <p:spPr bwMode="blackWhite">
          <a:xfrm>
            <a:off x="7569200" y="1939925"/>
            <a:ext cx="490538" cy="49371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marL="0" marR="0" lvl="0" indent="0" defTabSz="822325" eaLnBrk="0" fontAlgn="auto" latinLnBrk="0" hangingPunct="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40" name="Oval 16"/>
          <p:cNvSpPr>
            <a:spLocks noChangeArrowheads="1"/>
          </p:cNvSpPr>
          <p:nvPr/>
        </p:nvSpPr>
        <p:spPr bwMode="blackWhite">
          <a:xfrm>
            <a:off x="7567613" y="3949700"/>
            <a:ext cx="493712" cy="49371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marL="0" marR="0" lvl="0" indent="0" defTabSz="822325" eaLnBrk="0" fontAlgn="auto" latinLnBrk="0" hangingPunct="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9401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Null Değer</a:t>
            </a:r>
            <a:endParaRPr lang="tr-TR" dirty="0"/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blackGray">
          <a:xfrm>
            <a:off x="876300" y="3046413"/>
            <a:ext cx="7277100" cy="779462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01788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</p:txBody>
      </p:sp>
      <p:sp>
        <p:nvSpPr>
          <p:cNvPr id="44" name="Rectangle 14"/>
          <p:cNvSpPr txBox="1">
            <a:spLocks noChangeArrowheads="1"/>
          </p:cNvSpPr>
          <p:nvPr/>
        </p:nvSpPr>
        <p:spPr bwMode="auto">
          <a:xfrm>
            <a:off x="858838" y="1817688"/>
            <a:ext cx="7918450" cy="770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Null bilinmeyen bir değerdir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ul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l, sıfır ya da boşluk ile aynı şey değildir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blackWhite">
          <a:xfrm>
            <a:off x="1030288" y="3019425"/>
            <a:ext cx="412432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601788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SELECT last_name, job_id, salary, commission_pct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601788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FROM   employees;</a:t>
            </a: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gray">
          <a:xfrm>
            <a:off x="5724525" y="3122613"/>
            <a:ext cx="2008188" cy="3460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1069975" y="4468813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charset="0"/>
              </a:rPr>
              <a:t>…</a:t>
            </a: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1082675" y="5370513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charset="0"/>
              </a:rPr>
              <a:t>…</a:t>
            </a:r>
          </a:p>
        </p:txBody>
      </p:sp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38225" y="3954463"/>
            <a:ext cx="69627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09650" y="4832350"/>
            <a:ext cx="6972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47750" y="5764213"/>
            <a:ext cx="69627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6018213"/>
            <a:ext cx="6962775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92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Kolon Alias Tanımları</a:t>
            </a:r>
            <a:endParaRPr lang="tr-TR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63600" y="1816100"/>
            <a:ext cx="7366000" cy="30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Kolon alias’ı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Kolon başlığını yeniden isimlendirir.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Hesaplamaların olduğu kolonlarda faydalıdır.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Kolon isminin hemen ardından gelir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Ayrıca kolon ismi ve alias arasında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AS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anahtar kelimesi de yer alabilir).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Eğer özel karakterlerler veya boşuk içeriyorsa çift tırnak («») kullanılır.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074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347606"/>
            <a:ext cx="907164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Neler Öğreneceğiz?</a:t>
            </a:r>
            <a:endParaRPr lang="tr-TR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858838" y="1817688"/>
            <a:ext cx="7918450" cy="3749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Eğitim sorasında, aşağıdaki konularda bilgi ve beceri sahibi olacağız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Veritabanı yapılarını tanımlayacağız.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ile satır ve sütunlardan veri çekebileceğiz.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İstediğimiz ve istenilen sırada verilerle raporlar çekebileceğiz.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SQL fonksiyonları ile varolan verilerden yeni veriler türeteceğiz.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endParaRPr kumimoji="0" lang="tr-TR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DML (Data M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anipulation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anguage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komutları ile verileri güncelleyebileceğiz.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Kolon Alias Kullanımı</a:t>
            </a:r>
            <a:endParaRPr lang="tr-TR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19175" y="4921250"/>
            <a:ext cx="69532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19175" y="2643188"/>
            <a:ext cx="69723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4"/>
          <p:cNvSpPr>
            <a:spLocks noChangeArrowheads="1"/>
          </p:cNvSpPr>
          <p:nvPr/>
        </p:nvSpPr>
        <p:spPr bwMode="blackGray">
          <a:xfrm>
            <a:off x="887413" y="1816100"/>
            <a:ext cx="7277100" cy="7016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876300" y="4038600"/>
            <a:ext cx="7277100" cy="6889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ltGray">
          <a:xfrm>
            <a:off x="1198563" y="2690813"/>
            <a:ext cx="3552825" cy="201612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ltGray">
          <a:xfrm>
            <a:off x="1174750" y="4946650"/>
            <a:ext cx="2479675" cy="198438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blackWhite">
          <a:xfrm>
            <a:off x="965200" y="4117975"/>
            <a:ext cx="64389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 "Name" , salary*12 "Annual Salary"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blackWhite">
          <a:xfrm>
            <a:off x="974725" y="1803400"/>
            <a:ext cx="5108575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SELECT last_name AS name, commission_pct comm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FROM   employees;</a:t>
            </a: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blackWhite">
          <a:xfrm>
            <a:off x="3740150" y="1911350"/>
            <a:ext cx="619125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blackWhite">
          <a:xfrm>
            <a:off x="3314700" y="4132263"/>
            <a:ext cx="885825" cy="231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996950" y="3363913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charset="0"/>
              </a:rPr>
              <a:t>…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996950" y="5594350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charset="0"/>
              </a:rPr>
              <a:t>…</a:t>
            </a:r>
          </a:p>
        </p:txBody>
      </p:sp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3744913"/>
            <a:ext cx="69818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16"/>
          <p:cNvSpPr>
            <a:spLocks noChangeArrowheads="1"/>
          </p:cNvSpPr>
          <p:nvPr/>
        </p:nvSpPr>
        <p:spPr bwMode="blackWhite">
          <a:xfrm>
            <a:off x="6642100" y="1911350"/>
            <a:ext cx="619125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ltGray">
          <a:xfrm>
            <a:off x="5043488" y="2686050"/>
            <a:ext cx="2638425" cy="1936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0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5975350"/>
            <a:ext cx="69818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Rectangle 19"/>
          <p:cNvSpPr>
            <a:spLocks noChangeArrowheads="1"/>
          </p:cNvSpPr>
          <p:nvPr/>
        </p:nvSpPr>
        <p:spPr bwMode="ltGray">
          <a:xfrm>
            <a:off x="4527550" y="4946650"/>
            <a:ext cx="2479675" cy="198438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blackWhite">
          <a:xfrm>
            <a:off x="5953125" y="4133850"/>
            <a:ext cx="2079625" cy="231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6744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Birleştirme Operatörü</a:t>
            </a:r>
            <a:endParaRPr lang="tr-TR" dirty="0"/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863600" y="1816100"/>
            <a:ext cx="7366000" cy="117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Birleştirme Operatörü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Kolonları veya karakterleri diğer kolonlara bağlar</a:t>
            </a:r>
            <a:endParaRPr kumimoji="0" lang="en-US" sz="2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İki dik çizgi ile ifade edilir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(||)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blackGray">
          <a:xfrm>
            <a:off x="876300" y="4149725"/>
            <a:ext cx="7277100" cy="741363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	last_name||job_id AS "Employees"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	employees;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gray">
          <a:xfrm>
            <a:off x="3429000" y="4244975"/>
            <a:ext cx="274638" cy="2698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8" name="Group 6"/>
          <p:cNvGrpSpPr>
            <a:grpSpLocks/>
          </p:cNvGrpSpPr>
          <p:nvPr/>
        </p:nvGrpSpPr>
        <p:grpSpPr bwMode="auto">
          <a:xfrm>
            <a:off x="893763" y="5064125"/>
            <a:ext cx="7221537" cy="1152525"/>
            <a:chOff x="587" y="3190"/>
            <a:chExt cx="4549" cy="726"/>
          </a:xfrm>
        </p:grpSpPr>
        <p:sp>
          <p:nvSpPr>
            <p:cNvPr id="59" name="Text Box 7"/>
            <p:cNvSpPr txBox="1">
              <a:spLocks noChangeArrowheads="1"/>
            </p:cNvSpPr>
            <p:nvPr/>
          </p:nvSpPr>
          <p:spPr bwMode="gray">
            <a:xfrm>
              <a:off x="606" y="3564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700" tIns="12700" rIns="12700" bIns="12700">
              <a:spAutoFit/>
            </a:bodyPr>
            <a:lstStyle>
              <a:lvl1pPr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11163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2232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3507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646238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buClr>
                  <a:srgbClr val="000000"/>
                </a:buClr>
              </a:pPr>
              <a:r>
                <a:rPr lang="en-US" b="1">
                  <a:latin typeface="Arial" charset="0"/>
                </a:rPr>
                <a:t>…</a:t>
              </a:r>
            </a:p>
          </p:txBody>
        </p:sp>
        <p:pic>
          <p:nvPicPr>
            <p:cNvPr id="60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17" y="3802"/>
              <a:ext cx="4398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9" descr="D:\Temp\03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7" y="3190"/>
              <a:ext cx="4549" cy="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8883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Karakter Stringleri Kullanımı</a:t>
            </a:r>
            <a:endParaRPr lang="tr-TR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031875" y="4886325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charset="0"/>
              </a:rPr>
              <a:t>…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36638" y="3076575"/>
            <a:ext cx="69342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5267325"/>
            <a:ext cx="69818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6"/>
          <p:cNvSpPr>
            <a:spLocks noChangeArrowheads="1"/>
          </p:cNvSpPr>
          <p:nvPr/>
        </p:nvSpPr>
        <p:spPr bwMode="blackGray">
          <a:xfrm>
            <a:off x="876300" y="1919288"/>
            <a:ext cx="7277100" cy="1071562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last_name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||' is a '||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job_id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AS "Employee Details"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gray">
          <a:xfrm>
            <a:off x="3522663" y="2019300"/>
            <a:ext cx="1146175" cy="3095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1481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Aynı Satırlar – DISTINCT Kullanımı</a:t>
            </a:r>
            <a:endParaRPr lang="tr-TR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blackGray">
          <a:xfrm>
            <a:off x="876300" y="2574925"/>
            <a:ext cx="7286625" cy="7016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department_id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874713" y="3314700"/>
            <a:ext cx="7273925" cy="1160463"/>
            <a:chOff x="593" y="2064"/>
            <a:chExt cx="4582" cy="731"/>
          </a:xfrm>
        </p:grpSpPr>
        <p:sp>
          <p:nvSpPr>
            <p:cNvPr id="28" name="Text Box 6"/>
            <p:cNvSpPr txBox="1">
              <a:spLocks noChangeArrowheads="1"/>
            </p:cNvSpPr>
            <p:nvPr/>
          </p:nvSpPr>
          <p:spPr bwMode="gray">
            <a:xfrm>
              <a:off x="613" y="2441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700" tIns="12700" rIns="12700" bIns="12700">
              <a:spAutoFit/>
            </a:bodyPr>
            <a:lstStyle>
              <a:lvl1pPr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11163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2232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3507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646238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buClr>
                  <a:srgbClr val="000000"/>
                </a:buClr>
              </a:pPr>
              <a:r>
                <a:rPr lang="en-US" b="1">
                  <a:latin typeface="Arial" charset="0"/>
                </a:rPr>
                <a:t>…</a:t>
              </a:r>
            </a:p>
          </p:txBody>
        </p:sp>
        <p:pic>
          <p:nvPicPr>
            <p:cNvPr id="2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15" y="2681"/>
              <a:ext cx="4398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8" descr="D:\Temp\04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3" y="2064"/>
              <a:ext cx="4582" cy="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" name="Rectangle 9"/>
          <p:cNvSpPr>
            <a:spLocks noChangeArrowheads="1"/>
          </p:cNvSpPr>
          <p:nvPr/>
        </p:nvSpPr>
        <p:spPr bwMode="blackGray">
          <a:xfrm>
            <a:off x="876300" y="4484688"/>
            <a:ext cx="7286625" cy="7016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DISTINCT department_id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gray">
          <a:xfrm>
            <a:off x="1895475" y="4554538"/>
            <a:ext cx="1295400" cy="2508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4" name="Picture 11" descr="D:\Temp\0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31863" y="5226050"/>
            <a:ext cx="7191375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6156325"/>
            <a:ext cx="695642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955675" y="5834063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charset="0"/>
              </a:rPr>
              <a:t>…</a:t>
            </a:r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blackWhite">
          <a:xfrm>
            <a:off x="7502525" y="2660650"/>
            <a:ext cx="490538" cy="49371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marL="0" marR="0" lvl="0" indent="0" defTabSz="822325" eaLnBrk="0" fontAlgn="auto" latinLnBrk="0" hangingPunct="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blackWhite">
          <a:xfrm>
            <a:off x="7500938" y="4591050"/>
            <a:ext cx="493712" cy="49371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marL="0" marR="0" lvl="0" indent="0" defTabSz="822325" eaLnBrk="0" fontAlgn="auto" latinLnBrk="0" hangingPunct="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55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İkinci Bölüm</a:t>
            </a:r>
            <a:endParaRPr lang="tr-TR" dirty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14400" y="26670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>
            <a:lvl1pPr algn="ctr" defTabSz="2286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228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Verilerin Kısıtlanması Ve Sınırlanması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69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Seçilen Satırları Sınırlandırma</a:t>
            </a:r>
            <a:endParaRPr lang="tr-TR" dirty="0"/>
          </a:p>
        </p:txBody>
      </p:sp>
      <p:sp>
        <p:nvSpPr>
          <p:cNvPr id="8" name="Rectangle 3075"/>
          <p:cNvSpPr txBox="1">
            <a:spLocks noChangeArrowheads="1"/>
          </p:cNvSpPr>
          <p:nvPr/>
        </p:nvSpPr>
        <p:spPr bwMode="auto">
          <a:xfrm>
            <a:off x="863600" y="1816100"/>
            <a:ext cx="7366000" cy="36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ile dönen satırlar sınırlandırılır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Rectangle 3076"/>
          <p:cNvSpPr>
            <a:spLocks noChangeArrowheads="1"/>
          </p:cNvSpPr>
          <p:nvPr/>
        </p:nvSpPr>
        <p:spPr bwMode="blackGray">
          <a:xfrm>
            <a:off x="882650" y="2667000"/>
            <a:ext cx="7262813" cy="923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*|{[DISTINCT] 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column|expression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[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alias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],...}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table</a:t>
            </a: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[WHERE 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condition(s)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</a:p>
        </p:txBody>
      </p:sp>
      <p:sp>
        <p:nvSpPr>
          <p:cNvPr id="10" name="Rectangle 3077"/>
          <p:cNvSpPr>
            <a:spLocks noChangeArrowheads="1"/>
          </p:cNvSpPr>
          <p:nvPr/>
        </p:nvSpPr>
        <p:spPr bwMode="gray">
          <a:xfrm>
            <a:off x="962025" y="3243263"/>
            <a:ext cx="2971800" cy="2984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3064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WHERE</a:t>
            </a:r>
            <a:r>
              <a:rPr lang="en-US" dirty="0" smtClean="0"/>
              <a:t> </a:t>
            </a:r>
            <a:r>
              <a:rPr lang="tr-TR" dirty="0" smtClean="0"/>
              <a:t>Kullanımı</a:t>
            </a:r>
            <a:endParaRPr lang="tr-TR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blackGray">
          <a:xfrm>
            <a:off x="882650" y="1849438"/>
            <a:ext cx="7272338" cy="923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employee_id, last_name, job_id, department_id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department_id = 90 ;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gray">
          <a:xfrm>
            <a:off x="920750" y="2459038"/>
            <a:ext cx="3586163" cy="2698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85838" y="3094038"/>
            <a:ext cx="69818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65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WHERE</a:t>
            </a:r>
            <a:r>
              <a:rPr lang="en-US" dirty="0" smtClean="0"/>
              <a:t> </a:t>
            </a:r>
            <a:r>
              <a:rPr lang="tr-TR" dirty="0" smtClean="0"/>
              <a:t>Kullanımı (Devam)</a:t>
            </a:r>
            <a:endParaRPr lang="tr-TR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blackGray">
          <a:xfrm>
            <a:off x="882650" y="3910013"/>
            <a:ext cx="7272338" cy="923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job_id, department_id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last_name = 'Whalen' ;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858838" y="1817688"/>
            <a:ext cx="7918450" cy="151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Karakterler ve tarih değerleri tek tırnak içine alınır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Karakterler büyük küçük harf duyarlı, tarihler ise format duyarlıdır.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Default tarih formatı 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DD-MON-RR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şeklindedir.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gray">
          <a:xfrm>
            <a:off x="3533775" y="4476750"/>
            <a:ext cx="1171575" cy="29051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0353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Karşılaştırma Operatörleri</a:t>
            </a:r>
            <a:endParaRPr lang="tr-TR" dirty="0">
              <a:latin typeface="Ubuntu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08590"/>
              </p:ext>
            </p:extLst>
          </p:nvPr>
        </p:nvGraphicFramePr>
        <p:xfrm>
          <a:off x="2057400" y="1828800"/>
          <a:ext cx="4978400" cy="4487990"/>
        </p:xfrm>
        <a:graphic>
          <a:graphicData uri="http://schemas.openxmlformats.org/drawingml/2006/table">
            <a:tbl>
              <a:tblPr/>
              <a:tblGrid>
                <a:gridCol w="1562100"/>
                <a:gridCol w="3416300"/>
              </a:tblGrid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Anlamı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4300" marR="0" lvl="1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‘e eşit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4300" marR="0" lvl="1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‘den büyük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‘den büyük veya eşit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4300" marR="0" lvl="1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‘den küçük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4300" marR="0" lvl="1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‘den küçük veya eşit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14300" marR="0" lvl="1" indent="0" algn="ctr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‘e eşit değil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BETWEEN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...AND...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İki değer arasında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12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IN(set)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12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Listedeki verilerle eşeleşme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12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LIKE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12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Karakter benzerliği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70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IS NULL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12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Null değer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07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Karşılaştırma Operatörleri Kullanımı</a:t>
            </a:r>
            <a:endParaRPr lang="tr-TR" dirty="0">
              <a:latin typeface="Ubuntu"/>
            </a:endParaRPr>
          </a:p>
        </p:txBody>
      </p:sp>
      <p:sp>
        <p:nvSpPr>
          <p:cNvPr id="8" name="Rectangle 1026"/>
          <p:cNvSpPr>
            <a:spLocks noChangeArrowheads="1"/>
          </p:cNvSpPr>
          <p:nvPr/>
        </p:nvSpPr>
        <p:spPr bwMode="blackGray">
          <a:xfrm>
            <a:off x="882650" y="1843088"/>
            <a:ext cx="7272338" cy="923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salary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salary &lt;= 3000 ;</a:t>
            </a:r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gray">
          <a:xfrm>
            <a:off x="2809875" y="2414588"/>
            <a:ext cx="1143000" cy="288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10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11238" y="3133725"/>
            <a:ext cx="70008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89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347606"/>
            <a:ext cx="907164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İlişkisel Veritabanı</a:t>
            </a:r>
            <a:endParaRPr lang="tr-TR" dirty="0"/>
          </a:p>
        </p:txBody>
      </p:sp>
      <p:sp>
        <p:nvSpPr>
          <p:cNvPr id="9" name="Rectangle 28"/>
          <p:cNvSpPr txBox="1">
            <a:spLocks noChangeArrowheads="1"/>
          </p:cNvSpPr>
          <p:nvPr/>
        </p:nvSpPr>
        <p:spPr bwMode="auto">
          <a:xfrm>
            <a:off x="858838" y="1817688"/>
            <a:ext cx="7918450" cy="70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İlişkisel veritabanı, birbirleriyle ilişkili iki boyutlu tablolar kümesidir.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796925" y="2647951"/>
            <a:ext cx="7459663" cy="3468688"/>
            <a:chOff x="502" y="1668"/>
            <a:chExt cx="4699" cy="2185"/>
          </a:xfrm>
        </p:grpSpPr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2298" y="1688"/>
              <a:ext cx="936" cy="994"/>
              <a:chOff x="2289" y="2948"/>
              <a:chExt cx="936" cy="994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gray">
              <a:xfrm>
                <a:off x="2291" y="3125"/>
                <a:ext cx="932" cy="817"/>
              </a:xfrm>
              <a:custGeom>
                <a:avLst/>
                <a:gdLst>
                  <a:gd name="T0" fmla="*/ 932 w 932"/>
                  <a:gd name="T1" fmla="*/ 0 h 817"/>
                  <a:gd name="T2" fmla="*/ 0 w 932"/>
                  <a:gd name="T3" fmla="*/ 0 h 817"/>
                  <a:gd name="T4" fmla="*/ 0 w 932"/>
                  <a:gd name="T5" fmla="*/ 580 h 817"/>
                  <a:gd name="T6" fmla="*/ 6 w 932"/>
                  <a:gd name="T7" fmla="*/ 580 h 817"/>
                  <a:gd name="T8" fmla="*/ 4 w 932"/>
                  <a:gd name="T9" fmla="*/ 596 h 817"/>
                  <a:gd name="T10" fmla="*/ 4 w 932"/>
                  <a:gd name="T11" fmla="*/ 607 h 817"/>
                  <a:gd name="T12" fmla="*/ 6 w 932"/>
                  <a:gd name="T13" fmla="*/ 619 h 817"/>
                  <a:gd name="T14" fmla="*/ 9 w 932"/>
                  <a:gd name="T15" fmla="*/ 630 h 817"/>
                  <a:gd name="T16" fmla="*/ 13 w 932"/>
                  <a:gd name="T17" fmla="*/ 640 h 817"/>
                  <a:gd name="T18" fmla="*/ 17 w 932"/>
                  <a:gd name="T19" fmla="*/ 651 h 817"/>
                  <a:gd name="T20" fmla="*/ 25 w 932"/>
                  <a:gd name="T21" fmla="*/ 661 h 817"/>
                  <a:gd name="T22" fmla="*/ 32 w 932"/>
                  <a:gd name="T23" fmla="*/ 672 h 817"/>
                  <a:gd name="T24" fmla="*/ 40 w 932"/>
                  <a:gd name="T25" fmla="*/ 682 h 817"/>
                  <a:gd name="T26" fmla="*/ 50 w 932"/>
                  <a:gd name="T27" fmla="*/ 691 h 817"/>
                  <a:gd name="T28" fmla="*/ 59 w 932"/>
                  <a:gd name="T29" fmla="*/ 701 h 817"/>
                  <a:gd name="T30" fmla="*/ 71 w 932"/>
                  <a:gd name="T31" fmla="*/ 710 h 817"/>
                  <a:gd name="T32" fmla="*/ 82 w 932"/>
                  <a:gd name="T33" fmla="*/ 720 h 817"/>
                  <a:gd name="T34" fmla="*/ 109 w 932"/>
                  <a:gd name="T35" fmla="*/ 737 h 817"/>
                  <a:gd name="T36" fmla="*/ 124 w 932"/>
                  <a:gd name="T37" fmla="*/ 745 h 817"/>
                  <a:gd name="T38" fmla="*/ 139 w 932"/>
                  <a:gd name="T39" fmla="*/ 752 h 817"/>
                  <a:gd name="T40" fmla="*/ 172 w 932"/>
                  <a:gd name="T41" fmla="*/ 767 h 817"/>
                  <a:gd name="T42" fmla="*/ 208 w 932"/>
                  <a:gd name="T43" fmla="*/ 779 h 817"/>
                  <a:gd name="T44" fmla="*/ 244 w 932"/>
                  <a:gd name="T45" fmla="*/ 790 h 817"/>
                  <a:gd name="T46" fmla="*/ 286 w 932"/>
                  <a:gd name="T47" fmla="*/ 800 h 817"/>
                  <a:gd name="T48" fmla="*/ 328 w 932"/>
                  <a:gd name="T49" fmla="*/ 807 h 817"/>
                  <a:gd name="T50" fmla="*/ 372 w 932"/>
                  <a:gd name="T51" fmla="*/ 813 h 817"/>
                  <a:gd name="T52" fmla="*/ 418 w 932"/>
                  <a:gd name="T53" fmla="*/ 815 h 817"/>
                  <a:gd name="T54" fmla="*/ 466 w 932"/>
                  <a:gd name="T55" fmla="*/ 817 h 817"/>
                  <a:gd name="T56" fmla="*/ 514 w 932"/>
                  <a:gd name="T57" fmla="*/ 815 h 817"/>
                  <a:gd name="T58" fmla="*/ 560 w 932"/>
                  <a:gd name="T59" fmla="*/ 813 h 817"/>
                  <a:gd name="T60" fmla="*/ 604 w 932"/>
                  <a:gd name="T61" fmla="*/ 807 h 817"/>
                  <a:gd name="T62" fmla="*/ 646 w 932"/>
                  <a:gd name="T63" fmla="*/ 800 h 817"/>
                  <a:gd name="T64" fmla="*/ 688 w 932"/>
                  <a:gd name="T65" fmla="*/ 790 h 817"/>
                  <a:gd name="T66" fmla="*/ 724 w 932"/>
                  <a:gd name="T67" fmla="*/ 779 h 817"/>
                  <a:gd name="T68" fmla="*/ 760 w 932"/>
                  <a:gd name="T69" fmla="*/ 767 h 817"/>
                  <a:gd name="T70" fmla="*/ 793 w 932"/>
                  <a:gd name="T71" fmla="*/ 752 h 817"/>
                  <a:gd name="T72" fmla="*/ 823 w 932"/>
                  <a:gd name="T73" fmla="*/ 737 h 817"/>
                  <a:gd name="T74" fmla="*/ 850 w 932"/>
                  <a:gd name="T75" fmla="*/ 720 h 817"/>
                  <a:gd name="T76" fmla="*/ 861 w 932"/>
                  <a:gd name="T77" fmla="*/ 710 h 817"/>
                  <a:gd name="T78" fmla="*/ 873 w 932"/>
                  <a:gd name="T79" fmla="*/ 701 h 817"/>
                  <a:gd name="T80" fmla="*/ 882 w 932"/>
                  <a:gd name="T81" fmla="*/ 691 h 817"/>
                  <a:gd name="T82" fmla="*/ 892 w 932"/>
                  <a:gd name="T83" fmla="*/ 682 h 817"/>
                  <a:gd name="T84" fmla="*/ 900 w 932"/>
                  <a:gd name="T85" fmla="*/ 672 h 817"/>
                  <a:gd name="T86" fmla="*/ 907 w 932"/>
                  <a:gd name="T87" fmla="*/ 661 h 817"/>
                  <a:gd name="T88" fmla="*/ 915 w 932"/>
                  <a:gd name="T89" fmla="*/ 651 h 817"/>
                  <a:gd name="T90" fmla="*/ 919 w 932"/>
                  <a:gd name="T91" fmla="*/ 640 h 817"/>
                  <a:gd name="T92" fmla="*/ 923 w 932"/>
                  <a:gd name="T93" fmla="*/ 630 h 817"/>
                  <a:gd name="T94" fmla="*/ 926 w 932"/>
                  <a:gd name="T95" fmla="*/ 619 h 817"/>
                  <a:gd name="T96" fmla="*/ 928 w 932"/>
                  <a:gd name="T97" fmla="*/ 607 h 817"/>
                  <a:gd name="T98" fmla="*/ 928 w 932"/>
                  <a:gd name="T99" fmla="*/ 596 h 817"/>
                  <a:gd name="T100" fmla="*/ 926 w 932"/>
                  <a:gd name="T101" fmla="*/ 580 h 817"/>
                  <a:gd name="T102" fmla="*/ 932 w 932"/>
                  <a:gd name="T103" fmla="*/ 580 h 817"/>
                  <a:gd name="T104" fmla="*/ 932 w 932"/>
                  <a:gd name="T105" fmla="*/ 0 h 8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32" h="817">
                    <a:moveTo>
                      <a:pt x="932" y="0"/>
                    </a:moveTo>
                    <a:lnTo>
                      <a:pt x="0" y="0"/>
                    </a:lnTo>
                    <a:lnTo>
                      <a:pt x="0" y="580"/>
                    </a:lnTo>
                    <a:lnTo>
                      <a:pt x="6" y="580"/>
                    </a:lnTo>
                    <a:lnTo>
                      <a:pt x="4" y="596"/>
                    </a:lnTo>
                    <a:lnTo>
                      <a:pt x="4" y="607"/>
                    </a:lnTo>
                    <a:lnTo>
                      <a:pt x="6" y="619"/>
                    </a:lnTo>
                    <a:lnTo>
                      <a:pt x="9" y="630"/>
                    </a:lnTo>
                    <a:lnTo>
                      <a:pt x="13" y="640"/>
                    </a:lnTo>
                    <a:lnTo>
                      <a:pt x="17" y="651"/>
                    </a:lnTo>
                    <a:lnTo>
                      <a:pt x="25" y="661"/>
                    </a:lnTo>
                    <a:lnTo>
                      <a:pt x="32" y="672"/>
                    </a:lnTo>
                    <a:lnTo>
                      <a:pt x="40" y="682"/>
                    </a:lnTo>
                    <a:lnTo>
                      <a:pt x="50" y="691"/>
                    </a:lnTo>
                    <a:lnTo>
                      <a:pt x="59" y="701"/>
                    </a:lnTo>
                    <a:lnTo>
                      <a:pt x="71" y="710"/>
                    </a:lnTo>
                    <a:lnTo>
                      <a:pt x="82" y="720"/>
                    </a:lnTo>
                    <a:lnTo>
                      <a:pt x="109" y="737"/>
                    </a:lnTo>
                    <a:lnTo>
                      <a:pt x="124" y="745"/>
                    </a:lnTo>
                    <a:lnTo>
                      <a:pt x="139" y="752"/>
                    </a:lnTo>
                    <a:lnTo>
                      <a:pt x="172" y="767"/>
                    </a:lnTo>
                    <a:lnTo>
                      <a:pt x="208" y="779"/>
                    </a:lnTo>
                    <a:lnTo>
                      <a:pt x="244" y="790"/>
                    </a:lnTo>
                    <a:lnTo>
                      <a:pt x="286" y="800"/>
                    </a:lnTo>
                    <a:lnTo>
                      <a:pt x="328" y="807"/>
                    </a:lnTo>
                    <a:lnTo>
                      <a:pt x="372" y="813"/>
                    </a:lnTo>
                    <a:lnTo>
                      <a:pt x="418" y="815"/>
                    </a:lnTo>
                    <a:lnTo>
                      <a:pt x="466" y="817"/>
                    </a:lnTo>
                    <a:lnTo>
                      <a:pt x="514" y="815"/>
                    </a:lnTo>
                    <a:lnTo>
                      <a:pt x="560" y="813"/>
                    </a:lnTo>
                    <a:lnTo>
                      <a:pt x="604" y="807"/>
                    </a:lnTo>
                    <a:lnTo>
                      <a:pt x="646" y="800"/>
                    </a:lnTo>
                    <a:lnTo>
                      <a:pt x="688" y="790"/>
                    </a:lnTo>
                    <a:lnTo>
                      <a:pt x="724" y="779"/>
                    </a:lnTo>
                    <a:lnTo>
                      <a:pt x="760" y="767"/>
                    </a:lnTo>
                    <a:lnTo>
                      <a:pt x="793" y="752"/>
                    </a:lnTo>
                    <a:lnTo>
                      <a:pt x="823" y="737"/>
                    </a:lnTo>
                    <a:lnTo>
                      <a:pt x="850" y="720"/>
                    </a:lnTo>
                    <a:lnTo>
                      <a:pt x="861" y="710"/>
                    </a:lnTo>
                    <a:lnTo>
                      <a:pt x="873" y="701"/>
                    </a:lnTo>
                    <a:lnTo>
                      <a:pt x="882" y="691"/>
                    </a:lnTo>
                    <a:lnTo>
                      <a:pt x="892" y="682"/>
                    </a:lnTo>
                    <a:lnTo>
                      <a:pt x="900" y="672"/>
                    </a:lnTo>
                    <a:lnTo>
                      <a:pt x="907" y="661"/>
                    </a:lnTo>
                    <a:lnTo>
                      <a:pt x="915" y="651"/>
                    </a:lnTo>
                    <a:lnTo>
                      <a:pt x="919" y="640"/>
                    </a:lnTo>
                    <a:lnTo>
                      <a:pt x="923" y="630"/>
                    </a:lnTo>
                    <a:lnTo>
                      <a:pt x="926" y="619"/>
                    </a:lnTo>
                    <a:lnTo>
                      <a:pt x="928" y="607"/>
                    </a:lnTo>
                    <a:lnTo>
                      <a:pt x="928" y="596"/>
                    </a:lnTo>
                    <a:lnTo>
                      <a:pt x="926" y="580"/>
                    </a:lnTo>
                    <a:lnTo>
                      <a:pt x="932" y="580"/>
                    </a:lnTo>
                    <a:lnTo>
                      <a:pt x="93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Freeform 7"/>
              <p:cNvSpPr>
                <a:spLocks/>
              </p:cNvSpPr>
              <p:nvPr/>
            </p:nvSpPr>
            <p:spPr bwMode="gray">
              <a:xfrm>
                <a:off x="2289" y="2948"/>
                <a:ext cx="936" cy="357"/>
              </a:xfrm>
              <a:custGeom>
                <a:avLst/>
                <a:gdLst>
                  <a:gd name="T0" fmla="*/ 516 w 936"/>
                  <a:gd name="T1" fmla="*/ 355 h 357"/>
                  <a:gd name="T2" fmla="*/ 607 w 936"/>
                  <a:gd name="T3" fmla="*/ 349 h 357"/>
                  <a:gd name="T4" fmla="*/ 691 w 936"/>
                  <a:gd name="T5" fmla="*/ 334 h 357"/>
                  <a:gd name="T6" fmla="*/ 766 w 936"/>
                  <a:gd name="T7" fmla="*/ 317 h 357"/>
                  <a:gd name="T8" fmla="*/ 829 w 936"/>
                  <a:gd name="T9" fmla="*/ 292 h 357"/>
                  <a:gd name="T10" fmla="*/ 879 w 936"/>
                  <a:gd name="T11" fmla="*/ 263 h 357"/>
                  <a:gd name="T12" fmla="*/ 900 w 936"/>
                  <a:gd name="T13" fmla="*/ 248 h 357"/>
                  <a:gd name="T14" fmla="*/ 915 w 936"/>
                  <a:gd name="T15" fmla="*/ 231 h 357"/>
                  <a:gd name="T16" fmla="*/ 926 w 936"/>
                  <a:gd name="T17" fmla="*/ 214 h 357"/>
                  <a:gd name="T18" fmla="*/ 934 w 936"/>
                  <a:gd name="T19" fmla="*/ 197 h 357"/>
                  <a:gd name="T20" fmla="*/ 936 w 936"/>
                  <a:gd name="T21" fmla="*/ 177 h 357"/>
                  <a:gd name="T22" fmla="*/ 934 w 936"/>
                  <a:gd name="T23" fmla="*/ 160 h 357"/>
                  <a:gd name="T24" fmla="*/ 926 w 936"/>
                  <a:gd name="T25" fmla="*/ 141 h 357"/>
                  <a:gd name="T26" fmla="*/ 915 w 936"/>
                  <a:gd name="T27" fmla="*/ 126 h 357"/>
                  <a:gd name="T28" fmla="*/ 900 w 936"/>
                  <a:gd name="T29" fmla="*/ 109 h 357"/>
                  <a:gd name="T30" fmla="*/ 879 w 936"/>
                  <a:gd name="T31" fmla="*/ 93 h 357"/>
                  <a:gd name="T32" fmla="*/ 829 w 936"/>
                  <a:gd name="T33" fmla="*/ 65 h 357"/>
                  <a:gd name="T34" fmla="*/ 766 w 936"/>
                  <a:gd name="T35" fmla="*/ 40 h 357"/>
                  <a:gd name="T36" fmla="*/ 691 w 936"/>
                  <a:gd name="T37" fmla="*/ 21 h 357"/>
                  <a:gd name="T38" fmla="*/ 607 w 936"/>
                  <a:gd name="T39" fmla="*/ 8 h 357"/>
                  <a:gd name="T40" fmla="*/ 516 w 936"/>
                  <a:gd name="T41" fmla="*/ 0 h 357"/>
                  <a:gd name="T42" fmla="*/ 420 w 936"/>
                  <a:gd name="T43" fmla="*/ 0 h 357"/>
                  <a:gd name="T44" fmla="*/ 329 w 936"/>
                  <a:gd name="T45" fmla="*/ 8 h 357"/>
                  <a:gd name="T46" fmla="*/ 245 w 936"/>
                  <a:gd name="T47" fmla="*/ 21 h 357"/>
                  <a:gd name="T48" fmla="*/ 170 w 936"/>
                  <a:gd name="T49" fmla="*/ 40 h 357"/>
                  <a:gd name="T50" fmla="*/ 107 w 936"/>
                  <a:gd name="T51" fmla="*/ 65 h 357"/>
                  <a:gd name="T52" fmla="*/ 57 w 936"/>
                  <a:gd name="T53" fmla="*/ 93 h 357"/>
                  <a:gd name="T54" fmla="*/ 36 w 936"/>
                  <a:gd name="T55" fmla="*/ 109 h 357"/>
                  <a:gd name="T56" fmla="*/ 21 w 936"/>
                  <a:gd name="T57" fmla="*/ 126 h 357"/>
                  <a:gd name="T58" fmla="*/ 10 w 936"/>
                  <a:gd name="T59" fmla="*/ 141 h 357"/>
                  <a:gd name="T60" fmla="*/ 2 w 936"/>
                  <a:gd name="T61" fmla="*/ 160 h 357"/>
                  <a:gd name="T62" fmla="*/ 0 w 936"/>
                  <a:gd name="T63" fmla="*/ 177 h 357"/>
                  <a:gd name="T64" fmla="*/ 2 w 936"/>
                  <a:gd name="T65" fmla="*/ 197 h 357"/>
                  <a:gd name="T66" fmla="*/ 10 w 936"/>
                  <a:gd name="T67" fmla="*/ 214 h 357"/>
                  <a:gd name="T68" fmla="*/ 21 w 936"/>
                  <a:gd name="T69" fmla="*/ 231 h 357"/>
                  <a:gd name="T70" fmla="*/ 36 w 936"/>
                  <a:gd name="T71" fmla="*/ 248 h 357"/>
                  <a:gd name="T72" fmla="*/ 57 w 936"/>
                  <a:gd name="T73" fmla="*/ 263 h 357"/>
                  <a:gd name="T74" fmla="*/ 107 w 936"/>
                  <a:gd name="T75" fmla="*/ 292 h 357"/>
                  <a:gd name="T76" fmla="*/ 170 w 936"/>
                  <a:gd name="T77" fmla="*/ 317 h 357"/>
                  <a:gd name="T78" fmla="*/ 245 w 936"/>
                  <a:gd name="T79" fmla="*/ 334 h 357"/>
                  <a:gd name="T80" fmla="*/ 329 w 936"/>
                  <a:gd name="T81" fmla="*/ 349 h 357"/>
                  <a:gd name="T82" fmla="*/ 420 w 936"/>
                  <a:gd name="T83" fmla="*/ 355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36" h="357">
                    <a:moveTo>
                      <a:pt x="468" y="357"/>
                    </a:moveTo>
                    <a:lnTo>
                      <a:pt x="516" y="355"/>
                    </a:lnTo>
                    <a:lnTo>
                      <a:pt x="562" y="353"/>
                    </a:lnTo>
                    <a:lnTo>
                      <a:pt x="607" y="349"/>
                    </a:lnTo>
                    <a:lnTo>
                      <a:pt x="649" y="342"/>
                    </a:lnTo>
                    <a:lnTo>
                      <a:pt x="691" y="334"/>
                    </a:lnTo>
                    <a:lnTo>
                      <a:pt x="730" y="326"/>
                    </a:lnTo>
                    <a:lnTo>
                      <a:pt x="766" y="317"/>
                    </a:lnTo>
                    <a:lnTo>
                      <a:pt x="798" y="303"/>
                    </a:lnTo>
                    <a:lnTo>
                      <a:pt x="829" y="292"/>
                    </a:lnTo>
                    <a:lnTo>
                      <a:pt x="856" y="277"/>
                    </a:lnTo>
                    <a:lnTo>
                      <a:pt x="879" y="263"/>
                    </a:lnTo>
                    <a:lnTo>
                      <a:pt x="890" y="256"/>
                    </a:lnTo>
                    <a:lnTo>
                      <a:pt x="900" y="248"/>
                    </a:lnTo>
                    <a:lnTo>
                      <a:pt x="907" y="238"/>
                    </a:lnTo>
                    <a:lnTo>
                      <a:pt x="915" y="231"/>
                    </a:lnTo>
                    <a:lnTo>
                      <a:pt x="921" y="223"/>
                    </a:lnTo>
                    <a:lnTo>
                      <a:pt x="926" y="214"/>
                    </a:lnTo>
                    <a:lnTo>
                      <a:pt x="930" y="206"/>
                    </a:lnTo>
                    <a:lnTo>
                      <a:pt x="934" y="197"/>
                    </a:lnTo>
                    <a:lnTo>
                      <a:pt x="936" y="187"/>
                    </a:lnTo>
                    <a:lnTo>
                      <a:pt x="936" y="177"/>
                    </a:lnTo>
                    <a:lnTo>
                      <a:pt x="936" y="168"/>
                    </a:lnTo>
                    <a:lnTo>
                      <a:pt x="934" y="160"/>
                    </a:lnTo>
                    <a:lnTo>
                      <a:pt x="930" y="151"/>
                    </a:lnTo>
                    <a:lnTo>
                      <a:pt x="926" y="141"/>
                    </a:lnTo>
                    <a:lnTo>
                      <a:pt x="921" y="134"/>
                    </a:lnTo>
                    <a:lnTo>
                      <a:pt x="915" y="126"/>
                    </a:lnTo>
                    <a:lnTo>
                      <a:pt x="907" y="116"/>
                    </a:lnTo>
                    <a:lnTo>
                      <a:pt x="900" y="109"/>
                    </a:lnTo>
                    <a:lnTo>
                      <a:pt x="890" y="101"/>
                    </a:lnTo>
                    <a:lnTo>
                      <a:pt x="879" y="93"/>
                    </a:lnTo>
                    <a:lnTo>
                      <a:pt x="856" y="78"/>
                    </a:lnTo>
                    <a:lnTo>
                      <a:pt x="829" y="65"/>
                    </a:lnTo>
                    <a:lnTo>
                      <a:pt x="798" y="52"/>
                    </a:lnTo>
                    <a:lnTo>
                      <a:pt x="766" y="40"/>
                    </a:lnTo>
                    <a:lnTo>
                      <a:pt x="730" y="31"/>
                    </a:lnTo>
                    <a:lnTo>
                      <a:pt x="691" y="21"/>
                    </a:lnTo>
                    <a:lnTo>
                      <a:pt x="649" y="13"/>
                    </a:lnTo>
                    <a:lnTo>
                      <a:pt x="607" y="8"/>
                    </a:lnTo>
                    <a:lnTo>
                      <a:pt x="562" y="4"/>
                    </a:lnTo>
                    <a:lnTo>
                      <a:pt x="516" y="0"/>
                    </a:lnTo>
                    <a:lnTo>
                      <a:pt x="468" y="0"/>
                    </a:lnTo>
                    <a:lnTo>
                      <a:pt x="420" y="0"/>
                    </a:lnTo>
                    <a:lnTo>
                      <a:pt x="374" y="4"/>
                    </a:lnTo>
                    <a:lnTo>
                      <a:pt x="329" y="8"/>
                    </a:lnTo>
                    <a:lnTo>
                      <a:pt x="287" y="13"/>
                    </a:lnTo>
                    <a:lnTo>
                      <a:pt x="245" y="21"/>
                    </a:lnTo>
                    <a:lnTo>
                      <a:pt x="206" y="31"/>
                    </a:lnTo>
                    <a:lnTo>
                      <a:pt x="170" y="40"/>
                    </a:lnTo>
                    <a:lnTo>
                      <a:pt x="138" y="52"/>
                    </a:lnTo>
                    <a:lnTo>
                      <a:pt x="107" y="65"/>
                    </a:lnTo>
                    <a:lnTo>
                      <a:pt x="80" y="78"/>
                    </a:lnTo>
                    <a:lnTo>
                      <a:pt x="57" y="93"/>
                    </a:lnTo>
                    <a:lnTo>
                      <a:pt x="46" y="101"/>
                    </a:lnTo>
                    <a:lnTo>
                      <a:pt x="36" y="109"/>
                    </a:lnTo>
                    <a:lnTo>
                      <a:pt x="29" y="116"/>
                    </a:lnTo>
                    <a:lnTo>
                      <a:pt x="21" y="126"/>
                    </a:lnTo>
                    <a:lnTo>
                      <a:pt x="15" y="134"/>
                    </a:lnTo>
                    <a:lnTo>
                      <a:pt x="10" y="141"/>
                    </a:lnTo>
                    <a:lnTo>
                      <a:pt x="6" y="151"/>
                    </a:lnTo>
                    <a:lnTo>
                      <a:pt x="2" y="160"/>
                    </a:lnTo>
                    <a:lnTo>
                      <a:pt x="0" y="168"/>
                    </a:lnTo>
                    <a:lnTo>
                      <a:pt x="0" y="177"/>
                    </a:lnTo>
                    <a:lnTo>
                      <a:pt x="0" y="187"/>
                    </a:lnTo>
                    <a:lnTo>
                      <a:pt x="2" y="197"/>
                    </a:lnTo>
                    <a:lnTo>
                      <a:pt x="6" y="206"/>
                    </a:lnTo>
                    <a:lnTo>
                      <a:pt x="10" y="214"/>
                    </a:lnTo>
                    <a:lnTo>
                      <a:pt x="15" y="223"/>
                    </a:lnTo>
                    <a:lnTo>
                      <a:pt x="21" y="231"/>
                    </a:lnTo>
                    <a:lnTo>
                      <a:pt x="29" y="238"/>
                    </a:lnTo>
                    <a:lnTo>
                      <a:pt x="36" y="248"/>
                    </a:lnTo>
                    <a:lnTo>
                      <a:pt x="46" y="256"/>
                    </a:lnTo>
                    <a:lnTo>
                      <a:pt x="57" y="263"/>
                    </a:lnTo>
                    <a:lnTo>
                      <a:pt x="80" y="277"/>
                    </a:lnTo>
                    <a:lnTo>
                      <a:pt x="107" y="292"/>
                    </a:lnTo>
                    <a:lnTo>
                      <a:pt x="138" y="303"/>
                    </a:lnTo>
                    <a:lnTo>
                      <a:pt x="170" y="317"/>
                    </a:lnTo>
                    <a:lnTo>
                      <a:pt x="206" y="326"/>
                    </a:lnTo>
                    <a:lnTo>
                      <a:pt x="245" y="334"/>
                    </a:lnTo>
                    <a:lnTo>
                      <a:pt x="287" y="342"/>
                    </a:lnTo>
                    <a:lnTo>
                      <a:pt x="329" y="349"/>
                    </a:lnTo>
                    <a:lnTo>
                      <a:pt x="374" y="353"/>
                    </a:lnTo>
                    <a:lnTo>
                      <a:pt x="420" y="355"/>
                    </a:lnTo>
                    <a:lnTo>
                      <a:pt x="468" y="3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2361" y="1668"/>
              <a:ext cx="81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Veritabanı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Sunucusu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388" y="2088"/>
              <a:ext cx="755" cy="457"/>
              <a:chOff x="2293" y="2088"/>
              <a:chExt cx="755" cy="457"/>
            </a:xfrm>
          </p:grpSpPr>
          <p:sp>
            <p:nvSpPr>
              <p:cNvPr id="45" name="Rectangle 10"/>
              <p:cNvSpPr>
                <a:spLocks noChangeArrowheads="1"/>
              </p:cNvSpPr>
              <p:nvPr/>
            </p:nvSpPr>
            <p:spPr bwMode="blackWhite">
              <a:xfrm>
                <a:off x="2293" y="2088"/>
                <a:ext cx="214" cy="118"/>
              </a:xfrm>
              <a:prstGeom prst="rect">
                <a:avLst/>
              </a:prstGeom>
              <a:solidFill>
                <a:srgbClr val="FFCC9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Rectangle 11"/>
              <p:cNvSpPr>
                <a:spLocks noChangeArrowheads="1"/>
              </p:cNvSpPr>
              <p:nvPr/>
            </p:nvSpPr>
            <p:spPr bwMode="blackWhite">
              <a:xfrm>
                <a:off x="2564" y="2088"/>
                <a:ext cx="214" cy="118"/>
              </a:xfrm>
              <a:prstGeom prst="rect">
                <a:avLst/>
              </a:prstGeom>
              <a:solidFill>
                <a:srgbClr val="FFCC9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Rectangle 12"/>
              <p:cNvSpPr>
                <a:spLocks noChangeArrowheads="1"/>
              </p:cNvSpPr>
              <p:nvPr/>
            </p:nvSpPr>
            <p:spPr bwMode="blackWhite">
              <a:xfrm>
                <a:off x="2833" y="2088"/>
                <a:ext cx="214" cy="118"/>
              </a:xfrm>
              <a:prstGeom prst="rect">
                <a:avLst/>
              </a:prstGeom>
              <a:solidFill>
                <a:srgbClr val="FFCC9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Rectangle 13"/>
              <p:cNvSpPr>
                <a:spLocks noChangeArrowheads="1"/>
              </p:cNvSpPr>
              <p:nvPr/>
            </p:nvSpPr>
            <p:spPr bwMode="blackWhite">
              <a:xfrm>
                <a:off x="2294" y="2259"/>
                <a:ext cx="214" cy="118"/>
              </a:xfrm>
              <a:prstGeom prst="rect">
                <a:avLst/>
              </a:prstGeom>
              <a:solidFill>
                <a:srgbClr val="FFCC9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Rectangle 14"/>
              <p:cNvSpPr>
                <a:spLocks noChangeArrowheads="1"/>
              </p:cNvSpPr>
              <p:nvPr/>
            </p:nvSpPr>
            <p:spPr bwMode="blackWhite">
              <a:xfrm>
                <a:off x="2565" y="2259"/>
                <a:ext cx="214" cy="118"/>
              </a:xfrm>
              <a:prstGeom prst="rect">
                <a:avLst/>
              </a:prstGeom>
              <a:solidFill>
                <a:srgbClr val="FFCC9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Rectangle 15"/>
              <p:cNvSpPr>
                <a:spLocks noChangeArrowheads="1"/>
              </p:cNvSpPr>
              <p:nvPr/>
            </p:nvSpPr>
            <p:spPr bwMode="blackWhite">
              <a:xfrm>
                <a:off x="2834" y="2259"/>
                <a:ext cx="214" cy="118"/>
              </a:xfrm>
              <a:prstGeom prst="rect">
                <a:avLst/>
              </a:prstGeom>
              <a:solidFill>
                <a:srgbClr val="FFCC9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Rectangle 16"/>
              <p:cNvSpPr>
                <a:spLocks noChangeArrowheads="1"/>
              </p:cNvSpPr>
              <p:nvPr/>
            </p:nvSpPr>
            <p:spPr bwMode="blackWhite">
              <a:xfrm>
                <a:off x="2294" y="2427"/>
                <a:ext cx="214" cy="118"/>
              </a:xfrm>
              <a:prstGeom prst="rect">
                <a:avLst/>
              </a:prstGeom>
              <a:solidFill>
                <a:srgbClr val="FFCC9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17"/>
              <p:cNvSpPr>
                <a:spLocks noChangeArrowheads="1"/>
              </p:cNvSpPr>
              <p:nvPr/>
            </p:nvSpPr>
            <p:spPr bwMode="blackWhite">
              <a:xfrm>
                <a:off x="2565" y="2427"/>
                <a:ext cx="214" cy="118"/>
              </a:xfrm>
              <a:prstGeom prst="rect">
                <a:avLst/>
              </a:prstGeom>
              <a:solidFill>
                <a:srgbClr val="FFCC9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Rectangle 18"/>
              <p:cNvSpPr>
                <a:spLocks noChangeArrowheads="1"/>
              </p:cNvSpPr>
              <p:nvPr/>
            </p:nvSpPr>
            <p:spPr bwMode="blackWhite">
              <a:xfrm>
                <a:off x="2834" y="2427"/>
                <a:ext cx="214" cy="118"/>
              </a:xfrm>
              <a:prstGeom prst="rect">
                <a:avLst/>
              </a:prstGeom>
              <a:solidFill>
                <a:srgbClr val="FFCC9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7" name="Freeform 19"/>
            <p:cNvSpPr>
              <a:spLocks/>
            </p:cNvSpPr>
            <p:nvPr/>
          </p:nvSpPr>
          <p:spPr bwMode="ltGray">
            <a:xfrm>
              <a:off x="510" y="2424"/>
              <a:ext cx="2255" cy="717"/>
            </a:xfrm>
            <a:custGeom>
              <a:avLst/>
              <a:gdLst>
                <a:gd name="T0" fmla="*/ 1928 w 2277"/>
                <a:gd name="T1" fmla="*/ 0 h 717"/>
                <a:gd name="T2" fmla="*/ 0 w 2277"/>
                <a:gd name="T3" fmla="*/ 707 h 717"/>
                <a:gd name="T4" fmla="*/ 2276 w 2277"/>
                <a:gd name="T5" fmla="*/ 716 h 717"/>
                <a:gd name="T6" fmla="*/ 2093 w 2277"/>
                <a:gd name="T7" fmla="*/ 0 h 717"/>
                <a:gd name="T8" fmla="*/ 1928 w 2277"/>
                <a:gd name="T9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7" h="717">
                  <a:moveTo>
                    <a:pt x="1928" y="0"/>
                  </a:moveTo>
                  <a:lnTo>
                    <a:pt x="0" y="707"/>
                  </a:lnTo>
                  <a:lnTo>
                    <a:pt x="2276" y="716"/>
                  </a:lnTo>
                  <a:lnTo>
                    <a:pt x="2093" y="0"/>
                  </a:lnTo>
                  <a:lnTo>
                    <a:pt x="1928" y="0"/>
                  </a:lnTo>
                </a:path>
              </a:pathLst>
            </a:custGeom>
            <a:solidFill>
              <a:srgbClr val="FF33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916" y="2937"/>
              <a:ext cx="16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T</a:t>
              </a: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ablo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 </a:t>
              </a: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ismi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: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EMPLOYEES</a:t>
              </a:r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ltGray">
            <a:xfrm>
              <a:off x="2837" y="2424"/>
              <a:ext cx="2330" cy="708"/>
            </a:xfrm>
            <a:custGeom>
              <a:avLst/>
              <a:gdLst>
                <a:gd name="T0" fmla="*/ 239 w 2330"/>
                <a:gd name="T1" fmla="*/ 0 h 708"/>
                <a:gd name="T2" fmla="*/ 2329 w 2330"/>
                <a:gd name="T3" fmla="*/ 707 h 708"/>
                <a:gd name="T4" fmla="*/ 0 w 2330"/>
                <a:gd name="T5" fmla="*/ 707 h 708"/>
                <a:gd name="T6" fmla="*/ 71 w 2330"/>
                <a:gd name="T7" fmla="*/ 0 h 708"/>
                <a:gd name="T8" fmla="*/ 239 w 2330"/>
                <a:gd name="T9" fmla="*/ 0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0" h="708">
                  <a:moveTo>
                    <a:pt x="239" y="0"/>
                  </a:moveTo>
                  <a:lnTo>
                    <a:pt x="2329" y="707"/>
                  </a:lnTo>
                  <a:lnTo>
                    <a:pt x="0" y="707"/>
                  </a:lnTo>
                  <a:lnTo>
                    <a:pt x="71" y="0"/>
                  </a:lnTo>
                  <a:lnTo>
                    <a:pt x="239" y="0"/>
                  </a:lnTo>
                </a:path>
              </a:pathLst>
            </a:custGeom>
            <a:solidFill>
              <a:srgbClr val="FF33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Rectangle 22"/>
            <p:cNvSpPr>
              <a:spLocks noChangeArrowheads="1"/>
            </p:cNvSpPr>
            <p:nvPr/>
          </p:nvSpPr>
          <p:spPr bwMode="auto">
            <a:xfrm>
              <a:off x="2831" y="2929"/>
              <a:ext cx="20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Tabl</a:t>
              </a: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o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 </a:t>
              </a: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ismi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: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DEPARTMENTS</a:t>
              </a: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502" y="3607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700" tIns="12700" rIns="12700" bIns="12700">
              <a:spAutoFit/>
            </a:bodyPr>
            <a:lstStyle>
              <a:lvl1pPr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11163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2232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3507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646238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marL="0" marR="0" lvl="0" indent="0" algn="ctr" defTabSz="82232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…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2833" y="3607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700" tIns="12700" rIns="12700" bIns="12700">
              <a:spAutoFit/>
            </a:bodyPr>
            <a:lstStyle>
              <a:lvl1pPr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11163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2232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3507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646238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marL="0" marR="0" lvl="0" indent="0" algn="ctr" defTabSz="82232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…</a:t>
              </a:r>
            </a:p>
          </p:txBody>
        </p:sp>
        <p:pic>
          <p:nvPicPr>
            <p:cNvPr id="43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22" y="3142"/>
              <a:ext cx="2232" cy="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2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849" y="3133"/>
              <a:ext cx="2352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BETWEEN</a:t>
            </a:r>
            <a:r>
              <a:rPr lang="en-US" dirty="0" smtClean="0"/>
              <a:t> </a:t>
            </a:r>
            <a:r>
              <a:rPr lang="tr-TR" dirty="0" smtClean="0"/>
              <a:t>Kullanımı</a:t>
            </a:r>
            <a:endParaRPr lang="tr-TR" dirty="0">
              <a:latin typeface="Ubuntu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blackGray">
          <a:xfrm>
            <a:off x="882650" y="2614613"/>
            <a:ext cx="7272338" cy="923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salary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salary BETWEEN 2500 AND 3500 ;</a:t>
            </a:r>
          </a:p>
        </p:txBody>
      </p:sp>
      <p:sp>
        <p:nvSpPr>
          <p:cNvPr id="18" name="Rectangle 12"/>
          <p:cNvSpPr txBox="1">
            <a:spLocks noChangeArrowheads="1"/>
          </p:cNvSpPr>
          <p:nvPr/>
        </p:nvSpPr>
        <p:spPr bwMode="auto">
          <a:xfrm>
            <a:off x="858838" y="1817688"/>
            <a:ext cx="7918450" cy="36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BETWEEN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belli aralıktaki satırları gösterir: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333750" y="3871913"/>
            <a:ext cx="139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6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Lower limit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H="1">
            <a:off x="4041775" y="3543300"/>
            <a:ext cx="4763" cy="330200"/>
          </a:xfrm>
          <a:prstGeom prst="line">
            <a:avLst/>
          </a:prstGeom>
          <a:noFill/>
          <a:ln w="28575">
            <a:solidFill>
              <a:srgbClr val="FF0033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994275" y="3871913"/>
            <a:ext cx="137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6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Upper limit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2757488" y="3200400"/>
            <a:ext cx="3074987" cy="295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30288" y="4343400"/>
            <a:ext cx="6991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Line 10"/>
          <p:cNvSpPr>
            <a:spLocks noChangeShapeType="1"/>
          </p:cNvSpPr>
          <p:nvPr/>
        </p:nvSpPr>
        <p:spPr bwMode="auto">
          <a:xfrm flipH="1">
            <a:off x="5686425" y="3543300"/>
            <a:ext cx="4763" cy="330200"/>
          </a:xfrm>
          <a:prstGeom prst="line">
            <a:avLst/>
          </a:prstGeom>
          <a:noFill/>
          <a:ln w="28575">
            <a:solidFill>
              <a:srgbClr val="FF0033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1561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IN</a:t>
            </a:r>
            <a:r>
              <a:rPr lang="tr-TR" dirty="0" smtClean="0">
                <a:latin typeface="Ubuntu"/>
              </a:rPr>
              <a:t> Kullanımı</a:t>
            </a:r>
            <a:endParaRPr lang="tr-TR" dirty="0">
              <a:latin typeface="Ubuntu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blackGray">
          <a:xfrm>
            <a:off x="882650" y="2660650"/>
            <a:ext cx="7283450" cy="923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employee_id, last_name, salary, manager_id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manager_id IN (100, 101, 201) ;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gray">
          <a:xfrm>
            <a:off x="3392488" y="3228975"/>
            <a:ext cx="2497137" cy="2984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25525" y="3714750"/>
            <a:ext cx="70008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18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LIKE</a:t>
            </a:r>
            <a:r>
              <a:rPr lang="tr-TR" dirty="0" smtClean="0">
                <a:latin typeface="Ubuntu"/>
              </a:rPr>
              <a:t> Kullanımı</a:t>
            </a:r>
            <a:endParaRPr lang="tr-TR" dirty="0">
              <a:latin typeface="Ubuntu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863600" y="1816100"/>
            <a:ext cx="7366000" cy="347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Benzer karakterleri içeren veriler çağrılabilir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_ aranan karakterden önce kaç</a:t>
            </a:r>
            <a:r>
              <a:rPr kumimoji="0" lang="tr-TR" sz="2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harf olduğunu, % ise karakter sonrası (belirsiz sayıda) harf olduğunu gösterir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blackGray">
          <a:xfrm>
            <a:off x="882650" y="2259013"/>
            <a:ext cx="7272338" cy="923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last_name LIKE '_o%' ;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gray">
          <a:xfrm>
            <a:off x="3203575" y="2843213"/>
            <a:ext cx="1463675" cy="3238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19175" y="3240088"/>
            <a:ext cx="69818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9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NULL</a:t>
            </a:r>
            <a:r>
              <a:rPr lang="tr-TR" dirty="0" smtClean="0">
                <a:latin typeface="Ubuntu"/>
              </a:rPr>
              <a:t> Kullanımı</a:t>
            </a:r>
            <a:endParaRPr lang="tr-TR" dirty="0">
              <a:latin typeface="Ubuntu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gray">
          <a:xfrm>
            <a:off x="882650" y="2336800"/>
            <a:ext cx="7272338" cy="923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manager_id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manager_id IS NULL ;</a:t>
            </a:r>
          </a:p>
        </p:txBody>
      </p:sp>
      <p:sp>
        <p:nvSpPr>
          <p:cNvPr id="16" name="Rectangle 8"/>
          <p:cNvSpPr txBox="1">
            <a:spLocks noChangeArrowheads="1"/>
          </p:cNvSpPr>
          <p:nvPr/>
        </p:nvSpPr>
        <p:spPr bwMode="auto">
          <a:xfrm>
            <a:off x="858838" y="1817688"/>
            <a:ext cx="7918450" cy="36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IS NULL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operat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ö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ü ile çekilen sorgu: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gray">
          <a:xfrm>
            <a:off x="1825625" y="2935288"/>
            <a:ext cx="2670175" cy="2984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12825" y="3506788"/>
            <a:ext cx="7000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4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Mantıksal Operatörler</a:t>
            </a:r>
            <a:endParaRPr lang="tr-TR" dirty="0">
              <a:latin typeface="Ubuntu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150103"/>
              </p:ext>
            </p:extLst>
          </p:nvPr>
        </p:nvGraphicFramePr>
        <p:xfrm>
          <a:off x="1849438" y="1664645"/>
          <a:ext cx="5384800" cy="2547240"/>
        </p:xfrm>
        <a:graphic>
          <a:graphicData uri="http://schemas.openxmlformats.org/drawingml/2006/table">
            <a:tbl>
              <a:tblPr/>
              <a:tblGrid>
                <a:gridCol w="1276350"/>
                <a:gridCol w="4108450"/>
              </a:tblGrid>
              <a:tr h="329523"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Anlamı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76666">
                <a:tc>
                  <a:txBody>
                    <a:bodyPr/>
                    <a:lstStyle/>
                    <a:p>
                      <a:pPr marL="114300" marR="0" lvl="1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Eğer her iki kondisyon doğru ise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döndürür.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76666">
                <a:tc>
                  <a:txBody>
                    <a:bodyPr/>
                    <a:lstStyle/>
                    <a:p>
                      <a:pPr marL="114300" marR="0" lvl="1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İki kondisyondan herhangi biri doğru ise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döndürür.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901320"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NOT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0" fontAlgn="base" latinLnBrk="0" hangingPunct="0">
                        <a:lnSpc>
                          <a:spcPct val="11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Eğer izleyen kondisyon yanlış ise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döndürür.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47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AND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Kullanımı</a:t>
            </a:r>
            <a:endParaRPr lang="tr-TR" dirty="0">
              <a:latin typeface="Ubuntu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blackGray">
          <a:xfrm>
            <a:off x="882650" y="2266950"/>
            <a:ext cx="7272338" cy="1271588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employee_id, last_name, job_id, salary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salary &gt;=10000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AND    job_id LIKE '%MAN%' ;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58838" y="1817688"/>
            <a:ext cx="5720349" cy="34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" tIns="9144" rIns="9144" bIns="9144">
            <a:spAutoFit/>
          </a:bodyPr>
          <a:lstStyle/>
          <a:p>
            <a:pPr marL="0" marR="0" lvl="0" indent="0" algn="l" defTabSz="346075" eaLnBrk="0" fontAlgn="auto" latinLnBrk="0" hangingPunct="0">
              <a:lnSpc>
                <a:spcPct val="95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500" algn="l"/>
              </a:tabLst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Her iki kondisyon da doğru olmalı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gray">
          <a:xfrm>
            <a:off x="1876425" y="2906713"/>
            <a:ext cx="2662238" cy="558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03300" y="3790950"/>
            <a:ext cx="7010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72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OR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Kullanımı</a:t>
            </a:r>
            <a:endParaRPr lang="tr-TR" dirty="0">
              <a:latin typeface="Ubuntu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blackGray">
          <a:xfrm>
            <a:off x="882650" y="2262188"/>
            <a:ext cx="7272338" cy="1271587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employee_id, last_name, job_id, salary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salary &gt;= 10000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OR     job_id LIKE '%MAN%' ;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33425" y="1817688"/>
            <a:ext cx="7724775" cy="343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/>
          <a:p>
            <a:pPr marL="341313" marR="0" lvl="1" indent="-227013" algn="l" defTabSz="346075" eaLnBrk="0" fontAlgn="auto" latinLnBrk="0" hangingPunct="0">
              <a:lnSpc>
                <a:spcPct val="95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500" algn="l"/>
              </a:tabLst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herhangi biri doğru olduğunda doğru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gray">
          <a:xfrm>
            <a:off x="1852613" y="2906713"/>
            <a:ext cx="2674937" cy="571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14413" y="3819525"/>
            <a:ext cx="69913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35050" y="5810250"/>
            <a:ext cx="69850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4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NOT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Kullanımı</a:t>
            </a:r>
            <a:endParaRPr lang="tr-TR" dirty="0">
              <a:latin typeface="Ubuntu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blackGray">
          <a:xfrm>
            <a:off x="882650" y="1812925"/>
            <a:ext cx="7272338" cy="1271588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job_id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job_id 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NOT IN ('IT_PROG', 'ST_CLERK', 'SA_REP') ;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gray">
          <a:xfrm>
            <a:off x="1849438" y="2444750"/>
            <a:ext cx="5524500" cy="59531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19175" y="3286125"/>
            <a:ext cx="69913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19175" y="5681663"/>
            <a:ext cx="6981825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45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ORDER BY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Kullanımı</a:t>
            </a:r>
            <a:endParaRPr lang="tr-TR" dirty="0">
              <a:latin typeface="Ubuntu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858838" y="1752600"/>
            <a:ext cx="7918450" cy="150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ORDER BY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ile sıralama yapılır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909638" marR="0" lvl="2" indent="-331788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–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ASC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 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artarak sıralama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default</a:t>
            </a:r>
          </a:p>
          <a:p>
            <a:pPr marL="909638" marR="0" lvl="2" indent="-331788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–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DESC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 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azalarak sıralama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lvl="1"/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cümlesinde </a:t>
            </a:r>
            <a:r>
              <a:rPr lang="en-US" kern="0" dirty="0">
                <a:solidFill>
                  <a:srgbClr val="000000"/>
                </a:solidFill>
                <a:latin typeface="Courier New" pitchFamily="49" charset="0"/>
              </a:rPr>
              <a:t>ORDER BY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en sonda yer alır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</a:p>
        </p:txBody>
      </p:sp>
      <p:sp useBgFill="1">
        <p:nvSpPr>
          <p:cNvPr id="20" name="Freeform 4"/>
          <p:cNvSpPr>
            <a:spLocks/>
          </p:cNvSpPr>
          <p:nvPr/>
        </p:nvSpPr>
        <p:spPr bwMode="auto">
          <a:xfrm>
            <a:off x="828675" y="5716588"/>
            <a:ext cx="7697788" cy="325437"/>
          </a:xfrm>
          <a:custGeom>
            <a:avLst/>
            <a:gdLst>
              <a:gd name="T0" fmla="*/ 4848 w 4849"/>
              <a:gd name="T1" fmla="*/ 204 h 205"/>
              <a:gd name="T2" fmla="*/ 0 w 4849"/>
              <a:gd name="T3" fmla="*/ 204 h 205"/>
              <a:gd name="T4" fmla="*/ 0 w 4849"/>
              <a:gd name="T5" fmla="*/ 36 h 205"/>
              <a:gd name="T6" fmla="*/ 203 w 4849"/>
              <a:gd name="T7" fmla="*/ 102 h 205"/>
              <a:gd name="T8" fmla="*/ 311 w 4849"/>
              <a:gd name="T9" fmla="*/ 12 h 205"/>
              <a:gd name="T10" fmla="*/ 738 w 4849"/>
              <a:gd name="T11" fmla="*/ 102 h 205"/>
              <a:gd name="T12" fmla="*/ 1036 w 4849"/>
              <a:gd name="T13" fmla="*/ 36 h 205"/>
              <a:gd name="T14" fmla="*/ 1314 w 4849"/>
              <a:gd name="T15" fmla="*/ 90 h 205"/>
              <a:gd name="T16" fmla="*/ 1510 w 4849"/>
              <a:gd name="T17" fmla="*/ 36 h 205"/>
              <a:gd name="T18" fmla="*/ 1788 w 4849"/>
              <a:gd name="T19" fmla="*/ 102 h 205"/>
              <a:gd name="T20" fmla="*/ 2025 w 4849"/>
              <a:gd name="T21" fmla="*/ 42 h 205"/>
              <a:gd name="T22" fmla="*/ 2383 w 4849"/>
              <a:gd name="T23" fmla="*/ 108 h 205"/>
              <a:gd name="T24" fmla="*/ 2654 w 4849"/>
              <a:gd name="T25" fmla="*/ 0 h 205"/>
              <a:gd name="T26" fmla="*/ 2918 w 4849"/>
              <a:gd name="T27" fmla="*/ 102 h 205"/>
              <a:gd name="T28" fmla="*/ 3209 w 4849"/>
              <a:gd name="T29" fmla="*/ 66 h 205"/>
              <a:gd name="T30" fmla="*/ 3419 w 4849"/>
              <a:gd name="T31" fmla="*/ 126 h 205"/>
              <a:gd name="T32" fmla="*/ 3629 w 4849"/>
              <a:gd name="T33" fmla="*/ 42 h 205"/>
              <a:gd name="T34" fmla="*/ 3819 w 4849"/>
              <a:gd name="T35" fmla="*/ 114 h 205"/>
              <a:gd name="T36" fmla="*/ 4124 w 4849"/>
              <a:gd name="T37" fmla="*/ 42 h 205"/>
              <a:gd name="T38" fmla="*/ 4340 w 4849"/>
              <a:gd name="T39" fmla="*/ 120 h 205"/>
              <a:gd name="T40" fmla="*/ 4516 w 4849"/>
              <a:gd name="T41" fmla="*/ 78 h 205"/>
              <a:gd name="T42" fmla="*/ 4848 w 4849"/>
              <a:gd name="T43" fmla="*/ 126 h 205"/>
              <a:gd name="T44" fmla="*/ 4848 w 4849"/>
              <a:gd name="T45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849" h="205">
                <a:moveTo>
                  <a:pt x="4848" y="204"/>
                </a:moveTo>
                <a:lnTo>
                  <a:pt x="0" y="204"/>
                </a:lnTo>
                <a:lnTo>
                  <a:pt x="0" y="36"/>
                </a:lnTo>
                <a:lnTo>
                  <a:pt x="203" y="102"/>
                </a:lnTo>
                <a:lnTo>
                  <a:pt x="311" y="12"/>
                </a:lnTo>
                <a:lnTo>
                  <a:pt x="738" y="102"/>
                </a:lnTo>
                <a:lnTo>
                  <a:pt x="1036" y="36"/>
                </a:lnTo>
                <a:lnTo>
                  <a:pt x="1314" y="90"/>
                </a:lnTo>
                <a:lnTo>
                  <a:pt x="1510" y="36"/>
                </a:lnTo>
                <a:lnTo>
                  <a:pt x="1788" y="102"/>
                </a:lnTo>
                <a:lnTo>
                  <a:pt x="2025" y="42"/>
                </a:lnTo>
                <a:lnTo>
                  <a:pt x="2383" y="108"/>
                </a:lnTo>
                <a:lnTo>
                  <a:pt x="2654" y="0"/>
                </a:lnTo>
                <a:lnTo>
                  <a:pt x="2918" y="102"/>
                </a:lnTo>
                <a:lnTo>
                  <a:pt x="3209" y="66"/>
                </a:lnTo>
                <a:lnTo>
                  <a:pt x="3419" y="126"/>
                </a:lnTo>
                <a:lnTo>
                  <a:pt x="3629" y="42"/>
                </a:lnTo>
                <a:lnTo>
                  <a:pt x="3819" y="114"/>
                </a:lnTo>
                <a:lnTo>
                  <a:pt x="4124" y="42"/>
                </a:lnTo>
                <a:lnTo>
                  <a:pt x="4340" y="120"/>
                </a:lnTo>
                <a:lnTo>
                  <a:pt x="4516" y="78"/>
                </a:lnTo>
                <a:lnTo>
                  <a:pt x="4848" y="126"/>
                </a:lnTo>
                <a:lnTo>
                  <a:pt x="4848" y="204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blackGray">
          <a:xfrm>
            <a:off x="882650" y="3648075"/>
            <a:ext cx="7272338" cy="8794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  last_name, job_id, department_id, hire_date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ORDER BY hire_date ;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gray">
          <a:xfrm>
            <a:off x="930275" y="4254500"/>
            <a:ext cx="2597150" cy="2619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3" name="Group 7"/>
          <p:cNvGrpSpPr>
            <a:grpSpLocks/>
          </p:cNvGrpSpPr>
          <p:nvPr/>
        </p:nvGrpSpPr>
        <p:grpSpPr bwMode="auto">
          <a:xfrm>
            <a:off x="977900" y="4575175"/>
            <a:ext cx="7056438" cy="1787525"/>
            <a:chOff x="586" y="3017"/>
            <a:chExt cx="4445" cy="1126"/>
          </a:xfrm>
        </p:grpSpPr>
        <p:sp>
          <p:nvSpPr>
            <p:cNvPr id="24" name="Text Box 8"/>
            <p:cNvSpPr txBox="1">
              <a:spLocks noChangeArrowheads="1"/>
            </p:cNvSpPr>
            <p:nvPr/>
          </p:nvSpPr>
          <p:spPr bwMode="gray">
            <a:xfrm>
              <a:off x="586" y="3764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700" tIns="12700" rIns="12700" bIns="12700">
              <a:spAutoFit/>
            </a:bodyPr>
            <a:lstStyle>
              <a:lvl1pPr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11163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2232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3507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646238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buClr>
                  <a:srgbClr val="000000"/>
                </a:buClr>
              </a:pPr>
              <a:r>
                <a:rPr lang="en-US" b="1">
                  <a:latin typeface="Arial" charset="0"/>
                </a:rPr>
                <a:t>…</a:t>
              </a:r>
            </a:p>
          </p:txBody>
        </p:sp>
        <p:pic>
          <p:nvPicPr>
            <p:cNvPr id="25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03" y="3017"/>
              <a:ext cx="4416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03" y="3999"/>
              <a:ext cx="442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890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ORDER BY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Kullanımı (Devam)</a:t>
            </a:r>
            <a:endParaRPr lang="tr-TR" dirty="0">
              <a:latin typeface="Ubuntu"/>
            </a:endParaRPr>
          </a:p>
        </p:txBody>
      </p:sp>
      <p:sp>
        <p:nvSpPr>
          <p:cNvPr id="30" name="Rectangle 15"/>
          <p:cNvSpPr txBox="1">
            <a:spLocks noChangeArrowheads="1"/>
          </p:cNvSpPr>
          <p:nvPr/>
        </p:nvSpPr>
        <p:spPr bwMode="auto">
          <a:xfrm>
            <a:off x="858838" y="1817688"/>
            <a:ext cx="7918450" cy="344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Sorting in descending order: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endParaRPr kumimoji="0" lang="en-US" sz="2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Sorting by column alias: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endParaRPr kumimoji="0" lang="en-US" sz="2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Sorting by multiple columns: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blackGray">
          <a:xfrm>
            <a:off x="882650" y="2295525"/>
            <a:ext cx="7283450" cy="8794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  last_name, job_id, department_id, hire_date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ORDER BY hire_date DESC ;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gray">
          <a:xfrm>
            <a:off x="3502025" y="2847975"/>
            <a:ext cx="681038" cy="2746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Oval 6"/>
          <p:cNvSpPr>
            <a:spLocks noChangeArrowheads="1"/>
          </p:cNvSpPr>
          <p:nvPr/>
        </p:nvSpPr>
        <p:spPr bwMode="blackWhite">
          <a:xfrm>
            <a:off x="7578725" y="2614613"/>
            <a:ext cx="490538" cy="493712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marL="0" marR="0" lvl="0" indent="0" defTabSz="822325" eaLnBrk="0" fontAlgn="auto" latinLnBrk="0" hangingPunct="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blackGray">
          <a:xfrm>
            <a:off x="882650" y="3798888"/>
            <a:ext cx="7272338" cy="8794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employee_id, last_name, salary*12 annsal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ORDER BY annsal ;</a:t>
            </a: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gray">
          <a:xfrm>
            <a:off x="6524625" y="3830638"/>
            <a:ext cx="893763" cy="2984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gray">
          <a:xfrm>
            <a:off x="2147888" y="4340225"/>
            <a:ext cx="893762" cy="2984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Oval 10"/>
          <p:cNvSpPr>
            <a:spLocks noChangeArrowheads="1"/>
          </p:cNvSpPr>
          <p:nvPr/>
        </p:nvSpPr>
        <p:spPr bwMode="blackWhite">
          <a:xfrm>
            <a:off x="7577138" y="4008438"/>
            <a:ext cx="493712" cy="493712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marL="0" marR="0" lvl="0" indent="0" defTabSz="822325" eaLnBrk="0" fontAlgn="auto" latinLnBrk="0" hangingPunct="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blackGray">
          <a:xfrm>
            <a:off x="882650" y="5322888"/>
            <a:ext cx="7272338" cy="923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department_id, salary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ORDER BY department_id, salary DESC;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gray">
          <a:xfrm>
            <a:off x="935038" y="5924550"/>
            <a:ext cx="4981575" cy="2984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Oval 13"/>
          <p:cNvSpPr>
            <a:spLocks noChangeArrowheads="1"/>
          </p:cNvSpPr>
          <p:nvPr/>
        </p:nvSpPr>
        <p:spPr bwMode="blackWhite">
          <a:xfrm>
            <a:off x="7577138" y="5494338"/>
            <a:ext cx="493712" cy="493712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marL="0" marR="0" lvl="0" indent="0" defTabSz="822325" eaLnBrk="0" fontAlgn="auto" latinLnBrk="0" hangingPunct="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411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Tablolar Arası İlişki</a:t>
            </a:r>
            <a:endParaRPr lang="tr-TR" dirty="0"/>
          </a:p>
        </p:txBody>
      </p:sp>
      <p:sp>
        <p:nvSpPr>
          <p:cNvPr id="8" name="Rectangle 18"/>
          <p:cNvSpPr txBox="1">
            <a:spLocks noChangeArrowheads="1"/>
          </p:cNvSpPr>
          <p:nvPr/>
        </p:nvSpPr>
        <p:spPr bwMode="auto">
          <a:xfrm>
            <a:off x="858838" y="1817688"/>
            <a:ext cx="7918450" cy="144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Tablodaki her satır ‘benzersiz’ birincil anahtar (primary key - PK) ile ifade edilir. 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Tablolar referans anahtarlar 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foreign key - 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FK)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kullanılarak birbirleri ile bağlanılabilir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638175" y="3498850"/>
            <a:ext cx="7791450" cy="2863850"/>
            <a:chOff x="402" y="2204"/>
            <a:chExt cx="4908" cy="1804"/>
          </a:xfrm>
        </p:grpSpPr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436" y="2373"/>
              <a:ext cx="170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Tab</a:t>
              </a: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lo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 </a:t>
              </a: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ismi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: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EMPLOYEES</a:t>
              </a: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2706" y="2204"/>
              <a:ext cx="18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Tabl</a:t>
              </a: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o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 </a:t>
              </a: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ismi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: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DEPARTMENTS</a:t>
              </a: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402" y="3775"/>
              <a:ext cx="94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defTabSz="822325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Primary key</a:t>
              </a:r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2755" y="3775"/>
              <a:ext cx="9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defTabSz="822325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Primary key</a:t>
              </a:r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842" y="3775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defTabSz="822325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Foreign key</a:t>
              </a:r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474" y="3406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700" tIns="12700" rIns="12700" bIns="12700">
              <a:spAutoFit/>
            </a:bodyPr>
            <a:lstStyle>
              <a:lvl1pPr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411163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82232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235075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646238" algn="l" defTabSz="8223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marL="0" marR="0" lvl="0" indent="0" algn="ctr" defTabSz="82232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…</a:t>
              </a:r>
            </a:p>
          </p:txBody>
        </p:sp>
        <p:pic>
          <p:nvPicPr>
            <p:cNvPr id="29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749" y="2384"/>
              <a:ext cx="2561" cy="1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V="1">
              <a:off x="3130" y="3559"/>
              <a:ext cx="0" cy="2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1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70" y="2550"/>
              <a:ext cx="2231" cy="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2" name="Group 14"/>
            <p:cNvGrpSpPr>
              <a:grpSpLocks/>
            </p:cNvGrpSpPr>
            <p:nvPr/>
          </p:nvGrpSpPr>
          <p:grpSpPr bwMode="auto">
            <a:xfrm>
              <a:off x="864" y="3475"/>
              <a:ext cx="1464" cy="348"/>
              <a:chOff x="834" y="3445"/>
              <a:chExt cx="1464" cy="288"/>
            </a:xfrm>
          </p:grpSpPr>
          <p:sp>
            <p:nvSpPr>
              <p:cNvPr id="33" name="Line 15"/>
              <p:cNvSpPr>
                <a:spLocks noChangeShapeType="1"/>
              </p:cNvSpPr>
              <p:nvPr/>
            </p:nvSpPr>
            <p:spPr bwMode="auto">
              <a:xfrm flipV="1">
                <a:off x="834" y="3445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Line 16"/>
              <p:cNvSpPr>
                <a:spLocks noChangeShapeType="1"/>
              </p:cNvSpPr>
              <p:nvPr/>
            </p:nvSpPr>
            <p:spPr bwMode="auto">
              <a:xfrm flipV="1">
                <a:off x="2298" y="3445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Üçüncü Bölüm</a:t>
            </a:r>
            <a:endParaRPr lang="tr-TR" dirty="0">
              <a:latin typeface="Ubuntu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55936" y="3380999"/>
            <a:ext cx="63357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Times New Roman" charset="0"/>
              </a:rPr>
              <a:t>Tek-Satır Fonksiyonların Kullanımı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blackGray">
          <a:xfrm>
            <a:off x="1141622" y="4211885"/>
            <a:ext cx="7364413" cy="366713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function_name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[(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arg1, arg2,...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92817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Tek-satır (single-row) Fonksiyonlar</a:t>
            </a:r>
            <a:endParaRPr lang="tr-TR" dirty="0">
              <a:latin typeface="Ubuntu"/>
            </a:endParaRPr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>
            <a:off x="3695700" y="3800475"/>
            <a:ext cx="0" cy="10572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5429250" y="3810000"/>
            <a:ext cx="0" cy="10572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V="1">
            <a:off x="4562475" y="2257425"/>
            <a:ext cx="0" cy="1419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 flipV="1">
            <a:off x="2522538" y="3430588"/>
            <a:ext cx="2027237" cy="79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V="1">
            <a:off x="4560888" y="3432175"/>
            <a:ext cx="2146300" cy="6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blackWhite">
          <a:xfrm>
            <a:off x="2260600" y="4835525"/>
            <a:ext cx="1785938" cy="931863"/>
          </a:xfrm>
          <a:prstGeom prst="rect">
            <a:avLst/>
          </a:prstGeom>
          <a:solidFill>
            <a:srgbClr val="FFCC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Dönüştürme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blackWhite">
          <a:xfrm>
            <a:off x="3692525" y="1554163"/>
            <a:ext cx="1739900" cy="911225"/>
          </a:xfrm>
          <a:prstGeom prst="rect">
            <a:avLst/>
          </a:prstGeom>
          <a:solidFill>
            <a:srgbClr val="FF99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Karakter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blackWhite">
          <a:xfrm>
            <a:off x="6169025" y="2978150"/>
            <a:ext cx="1739900" cy="911225"/>
          </a:xfrm>
          <a:prstGeom prst="rect">
            <a:avLst/>
          </a:prstGeom>
          <a:solidFill>
            <a:srgbClr val="0099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3" rIns="122238" bIns="61913" anchor="ctr"/>
          <a:lstStyle/>
          <a:p>
            <a:pPr marL="0" marR="0" lvl="0" indent="0" algn="ctr" defTabSz="1620838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Sayı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blackWhite">
          <a:xfrm>
            <a:off x="4999038" y="4846638"/>
            <a:ext cx="1739900" cy="911225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Tarih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blackWhite">
          <a:xfrm>
            <a:off x="1179513" y="2978150"/>
            <a:ext cx="1739900" cy="911225"/>
          </a:xfrm>
          <a:prstGeom prst="rect">
            <a:avLst/>
          </a:prstGeom>
          <a:solidFill>
            <a:srgbClr val="FF66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Gen</a:t>
            </a: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el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blackWhite">
          <a:xfrm>
            <a:off x="3486150" y="2968625"/>
            <a:ext cx="2152650" cy="931863"/>
          </a:xfrm>
          <a:prstGeom prst="rect">
            <a:avLst/>
          </a:prstGeom>
          <a:solidFill>
            <a:srgbClr val="99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Tek-satır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Fonksiyonlar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3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Karakter Fonksiyonları</a:t>
            </a:r>
            <a:endParaRPr lang="tr-TR" dirty="0">
              <a:latin typeface="Ubuntu"/>
            </a:endParaRPr>
          </a:p>
        </p:txBody>
      </p:sp>
      <p:grpSp>
        <p:nvGrpSpPr>
          <p:cNvPr id="49" name="Group 3"/>
          <p:cNvGrpSpPr>
            <a:grpSpLocks/>
          </p:cNvGrpSpPr>
          <p:nvPr/>
        </p:nvGrpSpPr>
        <p:grpSpPr bwMode="auto">
          <a:xfrm>
            <a:off x="947738" y="1671638"/>
            <a:ext cx="7162800" cy="4681537"/>
            <a:chOff x="615" y="987"/>
            <a:chExt cx="4512" cy="2949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blackWhite">
            <a:xfrm>
              <a:off x="2152" y="987"/>
              <a:ext cx="1456" cy="593"/>
            </a:xfrm>
            <a:prstGeom prst="rect">
              <a:avLst/>
            </a:prstGeom>
            <a:solidFill>
              <a:srgbClr val="FF99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Karakter 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Fonksiyonları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290" y="2576"/>
              <a:ext cx="71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LOWER</a:t>
              </a:r>
            </a:p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UPPER</a:t>
              </a:r>
            </a:p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INITCAP</a:t>
              </a: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3597" y="2576"/>
              <a:ext cx="1083" cy="1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CONCAT</a:t>
              </a:r>
            </a:p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SUBSTR</a:t>
              </a:r>
            </a:p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LENGTH</a:t>
              </a:r>
            </a:p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INSTR</a:t>
              </a:r>
            </a:p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LPAD | RPAD</a:t>
              </a:r>
            </a:p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TRIM</a:t>
              </a:r>
            </a:p>
            <a:p>
              <a:pPr marL="0" marR="0" lvl="0" indent="0" algn="l" defTabSz="822325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REPLACE</a:t>
              </a: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 flipV="1">
              <a:off x="2880" y="1581"/>
              <a:ext cx="0" cy="2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8"/>
            <p:cNvSpPr>
              <a:spLocks/>
            </p:cNvSpPr>
            <p:nvPr/>
          </p:nvSpPr>
          <p:spPr bwMode="auto">
            <a:xfrm>
              <a:off x="1655" y="1786"/>
              <a:ext cx="2424" cy="337"/>
            </a:xfrm>
            <a:custGeom>
              <a:avLst/>
              <a:gdLst>
                <a:gd name="T0" fmla="*/ 0 w 2424"/>
                <a:gd name="T1" fmla="*/ 316 h 337"/>
                <a:gd name="T2" fmla="*/ 0 w 2424"/>
                <a:gd name="T3" fmla="*/ 0 h 337"/>
                <a:gd name="T4" fmla="*/ 2423 w 2424"/>
                <a:gd name="T5" fmla="*/ 0 h 337"/>
                <a:gd name="T6" fmla="*/ 2423 w 2424"/>
                <a:gd name="T7" fmla="*/ 148 h 337"/>
                <a:gd name="T8" fmla="*/ 2423 w 2424"/>
                <a:gd name="T9" fmla="*/ 33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4" h="337">
                  <a:moveTo>
                    <a:pt x="0" y="316"/>
                  </a:moveTo>
                  <a:lnTo>
                    <a:pt x="0" y="0"/>
                  </a:lnTo>
                  <a:lnTo>
                    <a:pt x="2423" y="0"/>
                  </a:lnTo>
                  <a:lnTo>
                    <a:pt x="2423" y="148"/>
                  </a:lnTo>
                  <a:lnTo>
                    <a:pt x="2423" y="336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blackWhite">
            <a:xfrm>
              <a:off x="615" y="1963"/>
              <a:ext cx="2073" cy="593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Büyük-Küçük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Fonksiyonlar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blackWhite">
            <a:xfrm>
              <a:off x="3054" y="1954"/>
              <a:ext cx="2073" cy="593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Karakter Değiştiren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Fonksiyonlar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62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Büyük-Küçük Fonksiyonları</a:t>
            </a:r>
            <a:endParaRPr lang="tr-TR" dirty="0">
              <a:latin typeface="Ubuntu"/>
            </a:endParaRPr>
          </a:p>
        </p:txBody>
      </p:sp>
      <p:graphicFrame>
        <p:nvGraphicFramePr>
          <p:cNvPr id="12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93621"/>
              </p:ext>
            </p:extLst>
          </p:nvPr>
        </p:nvGraphicFramePr>
        <p:xfrm>
          <a:off x="923925" y="2270125"/>
          <a:ext cx="6415088" cy="1496696"/>
        </p:xfrm>
        <a:graphic>
          <a:graphicData uri="http://schemas.openxmlformats.org/drawingml/2006/table">
            <a:tbl>
              <a:tblPr/>
              <a:tblGrid>
                <a:gridCol w="3503613"/>
                <a:gridCol w="2911475"/>
              </a:tblGrid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onksiyon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Sonuç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LOWER(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itchFamily="49" charset="0"/>
                        </a:rPr>
                        <a:t>'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SQL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Egitimi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itchFamily="49" charset="0"/>
                        </a:rPr>
                        <a:t>'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sql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egitimi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UPPER(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itchFamily="49" charset="0"/>
                        </a:rPr>
                        <a:t>'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SQL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Egitimi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itchFamily="49" charset="0"/>
                        </a:rPr>
                        <a:t>'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SQL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EGITIMI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INITCAP(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itchFamily="49" charset="0"/>
                        </a:rPr>
                        <a:t>'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SQL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Egitimi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itchFamily="49" charset="0"/>
                        </a:rPr>
                        <a:t>'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Sql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Egitimi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27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Büyük-Küçük Fonksiyonları Kullanımı</a:t>
            </a:r>
            <a:endParaRPr lang="tr-TR" dirty="0">
              <a:latin typeface="Ubuntu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blackGray">
          <a:xfrm>
            <a:off x="857250" y="4038600"/>
            <a:ext cx="7343775" cy="114300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employee_id, last_name, department_id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LOWER(last_name) = 'higgins';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blackGray">
          <a:xfrm>
            <a:off x="857250" y="2717800"/>
            <a:ext cx="7343775" cy="12414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employee_id, last_name, department_id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last_name = 'higgins';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urier New" pitchFamily="49" charset="0"/>
              </a:rPr>
              <a:t>no rows selected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blackWhite">
          <a:xfrm>
            <a:off x="1014413" y="4079875"/>
            <a:ext cx="7381875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 sz="18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gray">
          <a:xfrm>
            <a:off x="1847850" y="4724400"/>
            <a:ext cx="38862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38213" y="5429250"/>
            <a:ext cx="7162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73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Karakter Değitiştiren Fonksiyonlar</a:t>
            </a:r>
            <a:endParaRPr lang="tr-TR" dirty="0">
              <a:latin typeface="Ubuntu"/>
            </a:endParaRPr>
          </a:p>
        </p:txBody>
      </p:sp>
      <p:graphicFrame>
        <p:nvGraphicFramePr>
          <p:cNvPr id="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877654"/>
              </p:ext>
            </p:extLst>
          </p:nvPr>
        </p:nvGraphicFramePr>
        <p:xfrm>
          <a:off x="857250" y="2281238"/>
          <a:ext cx="7364413" cy="3503804"/>
        </p:xfrm>
        <a:graphic>
          <a:graphicData uri="http://schemas.openxmlformats.org/drawingml/2006/table">
            <a:tbl>
              <a:tblPr/>
              <a:tblGrid>
                <a:gridCol w="4559300"/>
                <a:gridCol w="2805113"/>
              </a:tblGrid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onksiyon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Sonuç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CONCAT('Hello', 'World')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HelloWorld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SUBSTR('HelloWorld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itchFamily="49" charset="0"/>
                        </a:rPr>
                        <a:t>'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,1,5)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Hello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LENGTH('HelloWorld')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INSTR('HelloWorld', 'W')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LPAD(salary,10,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itchFamily="49" charset="0"/>
                        </a:rPr>
                        <a:t>'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*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urier New" pitchFamily="49" charset="0"/>
                        </a:rPr>
                        <a:t>'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*****24000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RPAD(salary, 10, '*')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24000*****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REPLACE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('JACK and JUE','J','BL')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BLACK and BLUE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TRIM('H' FROM 'HelloWorld')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elloWorld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45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Karakter Değitiştiren Fonksiyonların Kullanımı</a:t>
            </a:r>
            <a:endParaRPr lang="tr-TR" dirty="0">
              <a:latin typeface="Ubuntu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blackGray">
          <a:xfrm>
            <a:off x="857250" y="2436813"/>
            <a:ext cx="7364413" cy="14319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employee_id, CONCAT(first_name, last_name) NAME, </a:t>
            </a:r>
          </a:p>
          <a:p>
            <a:pPr marL="0" marR="0" lvl="0" indent="0" algn="l" defTabSz="914400" eaLnBrk="0" fontAlgn="auto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job_id, LENGTH (last_name), </a:t>
            </a:r>
          </a:p>
          <a:p>
            <a:pPr marL="0" marR="0" lvl="0" indent="0" algn="l" defTabSz="914400" eaLnBrk="0" fontAlgn="auto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INSTR(last_name, 'a') "Contains 'a'?"</a:t>
            </a:r>
          </a:p>
          <a:p>
            <a:pPr marL="0" marR="0" lvl="0" indent="0" algn="l" defTabSz="914400" eaLnBrk="0" fontAlgn="auto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SUBSTR(job_id, 4) = 'REP';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47738" y="4179888"/>
            <a:ext cx="7162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5"/>
          <p:cNvSpPr>
            <a:spLocks noChangeArrowheads="1"/>
          </p:cNvSpPr>
          <p:nvPr/>
        </p:nvSpPr>
        <p:spPr bwMode="gray">
          <a:xfrm>
            <a:off x="2395538" y="4281488"/>
            <a:ext cx="1368425" cy="10223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gray">
          <a:xfrm>
            <a:off x="7064375" y="2505075"/>
            <a:ext cx="525463" cy="2571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gray">
          <a:xfrm>
            <a:off x="4959350" y="4256088"/>
            <a:ext cx="1760538" cy="10223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gray">
          <a:xfrm>
            <a:off x="6764338" y="4256088"/>
            <a:ext cx="1273175" cy="10223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gray">
          <a:xfrm>
            <a:off x="4594225" y="3028950"/>
            <a:ext cx="1866900" cy="2571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gray">
          <a:xfrm>
            <a:off x="2735263" y="2770188"/>
            <a:ext cx="2224087" cy="2571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H="1">
            <a:off x="7373938" y="2178050"/>
            <a:ext cx="0" cy="3429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>
            <a:off x="6472238" y="3167063"/>
            <a:ext cx="1557337" cy="6350"/>
          </a:xfrm>
          <a:custGeom>
            <a:avLst/>
            <a:gdLst>
              <a:gd name="T0" fmla="*/ 0 w 981"/>
              <a:gd name="T1" fmla="*/ 4 h 4"/>
              <a:gd name="T2" fmla="*/ 981 w 981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81" h="4">
                <a:moveTo>
                  <a:pt x="0" y="4"/>
                </a:moveTo>
                <a:lnTo>
                  <a:pt x="981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 rot="10798585">
            <a:off x="2987675" y="5299075"/>
            <a:ext cx="4763" cy="4159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 rot="10798585">
            <a:off x="5954713" y="5299075"/>
            <a:ext cx="3175" cy="3127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 rot="10798585">
            <a:off x="7373938" y="5299075"/>
            <a:ext cx="6350" cy="3286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4943475" y="2898775"/>
            <a:ext cx="30353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Oval 17"/>
          <p:cNvSpPr>
            <a:spLocks noChangeArrowheads="1"/>
          </p:cNvSpPr>
          <p:nvPr/>
        </p:nvSpPr>
        <p:spPr bwMode="blackWhite">
          <a:xfrm>
            <a:off x="7689850" y="2535238"/>
            <a:ext cx="504825" cy="503237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  <p:sp>
        <p:nvSpPr>
          <p:cNvPr id="40" name="Oval 18"/>
          <p:cNvSpPr>
            <a:spLocks noChangeArrowheads="1"/>
          </p:cNvSpPr>
          <p:nvPr/>
        </p:nvSpPr>
        <p:spPr bwMode="blackWhite">
          <a:xfrm>
            <a:off x="7126288" y="5561013"/>
            <a:ext cx="493712" cy="493712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3</a:t>
            </a:r>
          </a:p>
        </p:txBody>
      </p:sp>
      <p:sp>
        <p:nvSpPr>
          <p:cNvPr id="41" name="Oval 19"/>
          <p:cNvSpPr>
            <a:spLocks noChangeArrowheads="1"/>
          </p:cNvSpPr>
          <p:nvPr/>
        </p:nvSpPr>
        <p:spPr bwMode="blackWhite">
          <a:xfrm>
            <a:off x="2728913" y="5561013"/>
            <a:ext cx="493712" cy="493712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42" name="Oval 20"/>
          <p:cNvSpPr>
            <a:spLocks noChangeArrowheads="1"/>
          </p:cNvSpPr>
          <p:nvPr/>
        </p:nvSpPr>
        <p:spPr bwMode="blackWhite">
          <a:xfrm>
            <a:off x="5703888" y="5551488"/>
            <a:ext cx="504825" cy="503237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  <p:sp>
        <p:nvSpPr>
          <p:cNvPr id="43" name="Oval 21"/>
          <p:cNvSpPr>
            <a:spLocks noChangeArrowheads="1"/>
          </p:cNvSpPr>
          <p:nvPr/>
        </p:nvSpPr>
        <p:spPr bwMode="blackWhite">
          <a:xfrm>
            <a:off x="7110413" y="1719263"/>
            <a:ext cx="493712" cy="493712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44" name="Oval 22"/>
          <p:cNvSpPr>
            <a:spLocks noChangeArrowheads="1"/>
          </p:cNvSpPr>
          <p:nvPr/>
        </p:nvSpPr>
        <p:spPr bwMode="blackWhite">
          <a:xfrm>
            <a:off x="7694613" y="3038475"/>
            <a:ext cx="493712" cy="49371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603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Tarih (Date) Fonksiyonları</a:t>
            </a:r>
            <a:endParaRPr lang="tr-TR" dirty="0">
              <a:latin typeface="Ubuntu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074678"/>
              </p:ext>
            </p:extLst>
          </p:nvPr>
        </p:nvGraphicFramePr>
        <p:xfrm>
          <a:off x="857250" y="1828800"/>
          <a:ext cx="7364413" cy="2601406"/>
        </p:xfrm>
        <a:graphic>
          <a:graphicData uri="http://schemas.openxmlformats.org/drawingml/2006/table">
            <a:tbl>
              <a:tblPr/>
              <a:tblGrid>
                <a:gridCol w="2614613"/>
                <a:gridCol w="4749800"/>
              </a:tblGrid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onksiyon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Sonuç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MONTHS_BETWEEN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İki tarih arasındaki ayların sayısı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ADD_MONTHS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Tarihe ay ekleme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NEXT_DAY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Tarihten sonraki gün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LAST_DAY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Ayın son günü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ROUND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Tarihi yuvarlar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TRUNC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Tarihi keser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87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Tarih (Date) Fonksiyonları Kullanımı</a:t>
            </a:r>
            <a:endParaRPr lang="tr-TR" dirty="0">
              <a:latin typeface="Ubuntu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754649"/>
              </p:ext>
            </p:extLst>
          </p:nvPr>
        </p:nvGraphicFramePr>
        <p:xfrm>
          <a:off x="857250" y="1819275"/>
          <a:ext cx="7364413" cy="2092516"/>
        </p:xfrm>
        <a:graphic>
          <a:graphicData uri="http://schemas.openxmlformats.org/drawingml/2006/table">
            <a:tbl>
              <a:tblPr/>
              <a:tblGrid>
                <a:gridCol w="5521325"/>
                <a:gridCol w="1843088"/>
              </a:tblGrid>
              <a:tr h="128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Fonksiyon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Sonuç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MONTHS_BETWEEN</a:t>
                      </a:r>
                    </a:p>
                    <a:p>
                      <a:pPr marL="0" marR="0" lvl="0" indent="0" algn="l" defTabSz="228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    ('01-SEP-95','11-JAN-94')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19.6774194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ADD_MONTHS ('11-JAN-94',6)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'11-JUL-94'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NEXT_DAY   ('01-SEP-95','FRIDAY')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'08-SEP-95'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LAST_DAY   ('01-FEB-95')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'28-FEB-95'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1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Tarih (Date) Fonksiyonları Kullanımı</a:t>
            </a:r>
            <a:endParaRPr lang="tr-TR" dirty="0">
              <a:latin typeface="Ubuntu"/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857250" y="2193925"/>
          <a:ext cx="7364413" cy="1897318"/>
        </p:xfrm>
        <a:graphic>
          <a:graphicData uri="http://schemas.openxmlformats.org/drawingml/2006/table">
            <a:tbl>
              <a:tblPr/>
              <a:tblGrid>
                <a:gridCol w="4548188"/>
                <a:gridCol w="2816225"/>
              </a:tblGrid>
              <a:tr h="301625"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ROUND(SYSDATE,'MONTH')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01-AUG-03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ROUND(SYSDATE ,'YEAR')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01-JAN-04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TRUNC(SYSDATE ,'MONTH')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01-JUL-03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TRUNC(SYSDATE ,'YEAR')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01-JAN-03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58838" y="1844675"/>
            <a:ext cx="7918450" cy="337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0" fontAlgn="base" latinLnBrk="0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SYSDATE = '25-JUL-03'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5175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İlişkisel Veritabanı Terminolojisi</a:t>
            </a:r>
            <a:endParaRPr lang="tr-TR" dirty="0"/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1104900" y="1270000"/>
            <a:ext cx="6846888" cy="5092700"/>
            <a:chOff x="702" y="638"/>
            <a:chExt cx="4313" cy="3208"/>
          </a:xfrm>
        </p:grpSpPr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008" y="1008"/>
              <a:ext cx="3666" cy="2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Oval 5"/>
            <p:cNvSpPr>
              <a:spLocks noChangeArrowheads="1"/>
            </p:cNvSpPr>
            <p:nvPr/>
          </p:nvSpPr>
          <p:spPr bwMode="gray">
            <a:xfrm>
              <a:off x="714" y="3184"/>
              <a:ext cx="311" cy="311"/>
            </a:xfrm>
            <a:prstGeom prst="ellipse">
              <a:avLst/>
            </a:prstGeom>
            <a:solidFill>
              <a:srgbClr val="CCC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/>
            <a:lstStyle/>
            <a:p>
              <a:pPr marL="0" marR="0" lvl="0" indent="0" defTabSz="822325" eaLnBrk="0" fontAlgn="auto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1</a:t>
              </a:r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gray">
            <a:xfrm>
              <a:off x="702" y="786"/>
              <a:ext cx="318" cy="317"/>
            </a:xfrm>
            <a:prstGeom prst="ellipse">
              <a:avLst/>
            </a:prstGeom>
            <a:solidFill>
              <a:srgbClr val="CCC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/>
            <a:lstStyle/>
            <a:p>
              <a:pPr marL="0" marR="0" lvl="0" indent="0" defTabSz="822325" eaLnBrk="0" fontAlgn="auto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2</a:t>
              </a: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1035" y="1023"/>
              <a:ext cx="596" cy="278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gray">
            <a:xfrm>
              <a:off x="2735" y="1023"/>
              <a:ext cx="378" cy="278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Oval 9"/>
            <p:cNvSpPr>
              <a:spLocks noChangeArrowheads="1"/>
            </p:cNvSpPr>
            <p:nvPr/>
          </p:nvSpPr>
          <p:spPr bwMode="gray">
            <a:xfrm>
              <a:off x="2781" y="638"/>
              <a:ext cx="311" cy="311"/>
            </a:xfrm>
            <a:prstGeom prst="ellipse">
              <a:avLst/>
            </a:prstGeom>
            <a:solidFill>
              <a:srgbClr val="CCC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/>
            <a:lstStyle/>
            <a:p>
              <a:pPr marL="0" marR="0" lvl="0" indent="0" defTabSz="822325" eaLnBrk="0" fontAlgn="auto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3</a:t>
              </a: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gray">
            <a:xfrm>
              <a:off x="3897" y="1023"/>
              <a:ext cx="732" cy="278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Oval 11"/>
            <p:cNvSpPr>
              <a:spLocks noChangeArrowheads="1"/>
            </p:cNvSpPr>
            <p:nvPr/>
          </p:nvSpPr>
          <p:spPr bwMode="gray">
            <a:xfrm>
              <a:off x="4120" y="667"/>
              <a:ext cx="311" cy="311"/>
            </a:xfrm>
            <a:prstGeom prst="ellipse">
              <a:avLst/>
            </a:prstGeom>
            <a:solidFill>
              <a:srgbClr val="CCC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/>
            <a:lstStyle/>
            <a:p>
              <a:pPr marL="0" marR="0" lvl="0" indent="0" defTabSz="822325" eaLnBrk="0" fontAlgn="auto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4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gray">
            <a:xfrm>
              <a:off x="3117" y="2091"/>
              <a:ext cx="781" cy="13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Oval 13"/>
            <p:cNvSpPr>
              <a:spLocks noChangeArrowheads="1"/>
            </p:cNvSpPr>
            <p:nvPr/>
          </p:nvSpPr>
          <p:spPr bwMode="gray">
            <a:xfrm>
              <a:off x="3337" y="1758"/>
              <a:ext cx="311" cy="311"/>
            </a:xfrm>
            <a:prstGeom prst="ellipse">
              <a:avLst/>
            </a:prstGeom>
            <a:solidFill>
              <a:srgbClr val="CCC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/>
            <a:lstStyle/>
            <a:p>
              <a:pPr marL="0" marR="0" lvl="0" indent="0" defTabSz="822325" eaLnBrk="0" fontAlgn="auto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6</a:t>
              </a: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gray">
            <a:xfrm>
              <a:off x="3908" y="1440"/>
              <a:ext cx="718" cy="11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822325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2" name="Oval 15"/>
            <p:cNvSpPr>
              <a:spLocks noChangeArrowheads="1"/>
            </p:cNvSpPr>
            <p:nvPr/>
          </p:nvSpPr>
          <p:spPr bwMode="gray">
            <a:xfrm>
              <a:off x="4704" y="1338"/>
              <a:ext cx="311" cy="311"/>
            </a:xfrm>
            <a:prstGeom prst="ellipse">
              <a:avLst/>
            </a:prstGeom>
            <a:solidFill>
              <a:srgbClr val="CCC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/>
            <a:lstStyle/>
            <a:p>
              <a:pPr marL="0" marR="0" lvl="0" indent="0" defTabSz="822325" eaLnBrk="0" fontAlgn="auto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5</a:t>
              </a:r>
            </a:p>
          </p:txBody>
        </p:sp>
        <p:sp>
          <p:nvSpPr>
            <p:cNvPr id="33" name="Rectangle 16"/>
            <p:cNvSpPr>
              <a:spLocks noChangeArrowheads="1"/>
            </p:cNvSpPr>
            <p:nvPr/>
          </p:nvSpPr>
          <p:spPr bwMode="gray">
            <a:xfrm>
              <a:off x="1038" y="3283"/>
              <a:ext cx="3591" cy="125"/>
            </a:xfrm>
            <a:prstGeom prst="rect">
              <a:avLst/>
            </a:prstGeom>
            <a:noFill/>
            <a:ln w="28575">
              <a:solidFill>
                <a:srgbClr val="FF5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TO_CHAR</a:t>
            </a:r>
            <a:r>
              <a:rPr lang="tr-TR" dirty="0" smtClean="0">
                <a:latin typeface="Ubuntu"/>
              </a:rPr>
              <a:t> Fonksiyonunun Kullanımı</a:t>
            </a:r>
            <a:endParaRPr lang="tr-TR" dirty="0">
              <a:latin typeface="Ubuntu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63600" y="1816100"/>
            <a:ext cx="7366000" cy="2327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model: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Tek tırnak arasına alınmalı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Büyük-küçük harf duyarlı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Tarih değerinden virgül ile ayrılmalı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blackGray">
          <a:xfrm>
            <a:off x="857250" y="1711325"/>
            <a:ext cx="7364413" cy="531813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TO_CHAR(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date, 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'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format_model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382659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TO_CHAR</a:t>
            </a:r>
            <a:r>
              <a:rPr lang="tr-TR" dirty="0" smtClean="0">
                <a:latin typeface="Ubuntu"/>
              </a:rPr>
              <a:t> Fonksiyonunun Kullanımı</a:t>
            </a:r>
            <a:endParaRPr lang="tr-TR" dirty="0">
              <a:latin typeface="Ubuntu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68444"/>
              </p:ext>
            </p:extLst>
          </p:nvPr>
        </p:nvGraphicFramePr>
        <p:xfrm>
          <a:off x="857250" y="1824038"/>
          <a:ext cx="7364413" cy="2967166"/>
        </p:xfrm>
        <a:graphic>
          <a:graphicData uri="http://schemas.openxmlformats.org/drawingml/2006/table">
            <a:tbl>
              <a:tblPr/>
              <a:tblGrid>
                <a:gridCol w="2566988"/>
                <a:gridCol w="4797425"/>
              </a:tblGrid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YYYY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Sayıyla yıl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Yazıyla yıl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İngilizce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Ayın iki digit ile gösterimi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Ayın tam isminin yazılması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Ayın üç harfinin yazılması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DAY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Günün tam isminin yazılması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>
                        <a:defRPr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228600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Ayın gününün sayosayl değeri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02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TO_CHAR</a:t>
            </a:r>
            <a:r>
              <a:rPr lang="tr-TR" dirty="0" smtClean="0">
                <a:latin typeface="Ubuntu"/>
              </a:rPr>
              <a:t> Fonksiyonunun Kullanımı</a:t>
            </a:r>
            <a:endParaRPr lang="tr-TR" dirty="0">
              <a:latin typeface="Ubuntu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blackGray">
          <a:xfrm>
            <a:off x="857250" y="1868488"/>
            <a:ext cx="7299325" cy="1125537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last_name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TO_CHAR(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hire_date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 'DD Month YYYY')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AS HIREDATE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gray">
          <a:xfrm>
            <a:off x="1854200" y="2155825"/>
            <a:ext cx="5087938" cy="5397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912813" y="4786313"/>
            <a:ext cx="366712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charset="0"/>
              </a:rPr>
              <a:t>…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38213" y="3187700"/>
            <a:ext cx="71628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38213" y="5153025"/>
            <a:ext cx="71913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8"/>
          <p:cNvSpPr>
            <a:spLocks noChangeArrowheads="1"/>
          </p:cNvSpPr>
          <p:nvPr/>
        </p:nvSpPr>
        <p:spPr bwMode="gray">
          <a:xfrm>
            <a:off x="3929063" y="3235325"/>
            <a:ext cx="4141787" cy="166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295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NVL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Fonksiyonu</a:t>
            </a:r>
            <a:endParaRPr lang="tr-TR" dirty="0">
              <a:latin typeface="Ubuntu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63600" y="1816100"/>
            <a:ext cx="7366000" cy="228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Null değeri istenilen değere değiştirir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Veri tipi olarak sayı, tarih ve karakter kullanılabilir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Örnek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909638" marR="0" lvl="2" indent="-331788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–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NVL(commission_pct,0)</a:t>
            </a:r>
          </a:p>
          <a:p>
            <a:pPr marL="909638" marR="0" lvl="2" indent="-331788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–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NVL(hire_date,'01-JAN-97')</a:t>
            </a:r>
          </a:p>
          <a:p>
            <a:pPr marL="909638" marR="0" lvl="2" indent="-331788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–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NVL(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job_id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,‘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Henuz Issiz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')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838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NVL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Fonksiyonu Kullanımı</a:t>
            </a:r>
            <a:endParaRPr lang="tr-TR" dirty="0">
              <a:latin typeface="Ubuntu"/>
            </a:endParaRP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blackGray">
          <a:xfrm>
            <a:off x="857250" y="1843088"/>
            <a:ext cx="7364413" cy="86360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salary, NVL(commission_pct, 0),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(salary*12) + (salary*12*NVL(commission_pct, 0)) AN_SAL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employees;</a:t>
            </a:r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41388" y="3014663"/>
            <a:ext cx="71723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5"/>
          <p:cNvSpPr>
            <a:spLocks noChangeArrowheads="1"/>
          </p:cNvSpPr>
          <p:nvPr/>
        </p:nvSpPr>
        <p:spPr bwMode="gray">
          <a:xfrm>
            <a:off x="4070350" y="1887538"/>
            <a:ext cx="2784475" cy="2667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898525" y="4859338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charset="0"/>
              </a:rPr>
              <a:t>…</a:t>
            </a:r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gray">
          <a:xfrm>
            <a:off x="3819525" y="3041650"/>
            <a:ext cx="3068638" cy="19415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5276850"/>
            <a:ext cx="71913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Rectangle 9"/>
          <p:cNvSpPr>
            <a:spLocks noChangeArrowheads="1"/>
          </p:cNvSpPr>
          <p:nvPr/>
        </p:nvSpPr>
        <p:spPr bwMode="gray">
          <a:xfrm>
            <a:off x="1338263" y="2147888"/>
            <a:ext cx="6750050" cy="2667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Rectangle 10"/>
          <p:cNvSpPr>
            <a:spLocks noChangeArrowheads="1"/>
          </p:cNvSpPr>
          <p:nvPr/>
        </p:nvSpPr>
        <p:spPr bwMode="gray">
          <a:xfrm>
            <a:off x="6989763" y="3040063"/>
            <a:ext cx="1060450" cy="19415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 rot="10798585" flipH="1">
            <a:off x="6748463" y="4991100"/>
            <a:ext cx="3175" cy="8302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rot="10798585">
            <a:off x="7953375" y="4991100"/>
            <a:ext cx="1588" cy="7969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Oval 13"/>
          <p:cNvSpPr>
            <a:spLocks noChangeArrowheads="1"/>
          </p:cNvSpPr>
          <p:nvPr/>
        </p:nvSpPr>
        <p:spPr bwMode="blackWhite">
          <a:xfrm>
            <a:off x="7140575" y="1682750"/>
            <a:ext cx="493713" cy="49371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>
            <a:off x="8088313" y="2319338"/>
            <a:ext cx="2921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6858000" y="1962150"/>
            <a:ext cx="2921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Oval 16"/>
          <p:cNvSpPr>
            <a:spLocks noChangeArrowheads="1"/>
          </p:cNvSpPr>
          <p:nvPr/>
        </p:nvSpPr>
        <p:spPr bwMode="blackWhite">
          <a:xfrm>
            <a:off x="6500813" y="5595938"/>
            <a:ext cx="493712" cy="493712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57" name="Oval 17"/>
          <p:cNvSpPr>
            <a:spLocks noChangeArrowheads="1"/>
          </p:cNvSpPr>
          <p:nvPr/>
        </p:nvSpPr>
        <p:spPr bwMode="blackWhite">
          <a:xfrm>
            <a:off x="7710488" y="5595938"/>
            <a:ext cx="504825" cy="503237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  <p:sp>
        <p:nvSpPr>
          <p:cNvPr id="58" name="Oval 18"/>
          <p:cNvSpPr>
            <a:spLocks noChangeArrowheads="1"/>
          </p:cNvSpPr>
          <p:nvPr/>
        </p:nvSpPr>
        <p:spPr bwMode="blackWhite">
          <a:xfrm>
            <a:off x="8308975" y="2073275"/>
            <a:ext cx="504825" cy="503238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3524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NVL</a:t>
            </a:r>
            <a:r>
              <a:rPr lang="tr-TR" dirty="0" smtClean="0">
                <a:latin typeface="Courier New" pitchFamily="49" charset="0"/>
              </a:rPr>
              <a:t>2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Fonksiyonu Kullanımı</a:t>
            </a:r>
            <a:endParaRPr lang="tr-TR" dirty="0">
              <a:latin typeface="Ubuntu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blackGray">
          <a:xfrm>
            <a:off x="857250" y="1892300"/>
            <a:ext cx="7364413" cy="1004888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last_name,  salary, commission_pct,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NVL2(commission_pct, 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     'SAL+COMM', 'SAL') income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 WHERE department_id IN (50, 80);</a:t>
            </a: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35038" y="3141663"/>
            <a:ext cx="71913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35038" y="5149850"/>
            <a:ext cx="718185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ectangle 6"/>
          <p:cNvSpPr>
            <a:spLocks noChangeArrowheads="1"/>
          </p:cNvSpPr>
          <p:nvPr/>
        </p:nvSpPr>
        <p:spPr bwMode="gray">
          <a:xfrm>
            <a:off x="4225925" y="1933575"/>
            <a:ext cx="1797050" cy="2063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gray">
          <a:xfrm>
            <a:off x="3890963" y="3208338"/>
            <a:ext cx="2520950" cy="19065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 rot="10798585" flipH="1">
            <a:off x="6178550" y="5129213"/>
            <a:ext cx="1588" cy="4445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rot="10798585" flipH="1">
            <a:off x="7153275" y="5129213"/>
            <a:ext cx="1588" cy="5222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gray">
          <a:xfrm>
            <a:off x="6411913" y="3198813"/>
            <a:ext cx="1635125" cy="19145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gray">
          <a:xfrm>
            <a:off x="1765300" y="2139950"/>
            <a:ext cx="3898900" cy="5016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Line 12"/>
          <p:cNvSpPr>
            <a:spLocks noChangeShapeType="1"/>
          </p:cNvSpPr>
          <p:nvPr/>
        </p:nvSpPr>
        <p:spPr bwMode="gray">
          <a:xfrm>
            <a:off x="6022975" y="2022475"/>
            <a:ext cx="6223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Line 13"/>
          <p:cNvSpPr>
            <a:spLocks noChangeShapeType="1"/>
          </p:cNvSpPr>
          <p:nvPr/>
        </p:nvSpPr>
        <p:spPr bwMode="gray">
          <a:xfrm>
            <a:off x="5681663" y="2409825"/>
            <a:ext cx="6635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blackWhite">
          <a:xfrm>
            <a:off x="5943600" y="5551488"/>
            <a:ext cx="493713" cy="493712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62" name="Oval 15"/>
          <p:cNvSpPr>
            <a:spLocks noChangeArrowheads="1"/>
          </p:cNvSpPr>
          <p:nvPr/>
        </p:nvSpPr>
        <p:spPr bwMode="blackWhite">
          <a:xfrm>
            <a:off x="6894513" y="5551488"/>
            <a:ext cx="504825" cy="503237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  <p:sp>
        <p:nvSpPr>
          <p:cNvPr id="63" name="Oval 16"/>
          <p:cNvSpPr>
            <a:spLocks noChangeArrowheads="1"/>
          </p:cNvSpPr>
          <p:nvPr/>
        </p:nvSpPr>
        <p:spPr bwMode="blackWhite">
          <a:xfrm>
            <a:off x="6205538" y="2133600"/>
            <a:ext cx="504825" cy="503238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  <p:sp>
        <p:nvSpPr>
          <p:cNvPr id="64" name="Oval 17"/>
          <p:cNvSpPr>
            <a:spLocks noChangeArrowheads="1"/>
          </p:cNvSpPr>
          <p:nvPr/>
        </p:nvSpPr>
        <p:spPr bwMode="blackWhite">
          <a:xfrm>
            <a:off x="6618288" y="1743075"/>
            <a:ext cx="493712" cy="49371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7233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Dördüncü Bölüm</a:t>
            </a:r>
            <a:endParaRPr lang="tr-TR" dirty="0">
              <a:latin typeface="Ubuntu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914400" y="2667000"/>
            <a:ext cx="7315200" cy="54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>
            <a:lvl1pPr algn="ctr" defTabSz="2286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228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Times New Roman" charset="0"/>
              </a:rPr>
              <a:t>Grup Fonksiyonlarının Kullanımı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564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Grup Fonksiyon Tipleri</a:t>
            </a:r>
            <a:endParaRPr lang="tr-TR" dirty="0">
              <a:latin typeface="Ubuntu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63600" y="1816100"/>
            <a:ext cx="7366000" cy="277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AVG 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COUNT 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MAX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MIN 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STDDEV 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SUM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VARIANCE</a:t>
            </a:r>
            <a:endParaRPr kumimoji="0" lang="en-US" sz="2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933825" y="2686050"/>
            <a:ext cx="3509963" cy="950913"/>
            <a:chOff x="3228" y="2556"/>
            <a:chExt cx="2211" cy="599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blackWhite">
            <a:xfrm>
              <a:off x="3622" y="2556"/>
              <a:ext cx="1426" cy="599"/>
            </a:xfrm>
            <a:prstGeom prst="rect">
              <a:avLst/>
            </a:prstGeom>
            <a:solidFill>
              <a:srgbClr val="99CC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1800" b="1" dirty="0" err="1" smtClean="0">
                  <a:solidFill>
                    <a:schemeClr val="tx1"/>
                  </a:solidFill>
                  <a:latin typeface="Arial" charset="0"/>
                </a:rPr>
                <a:t>Grup</a:t>
              </a:r>
              <a:endParaRPr lang="en-US" sz="1800" b="1" dirty="0">
                <a:solidFill>
                  <a:schemeClr val="tx1"/>
                </a:solidFill>
                <a:latin typeface="Arial" charset="0"/>
              </a:endParaRPr>
            </a:p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tr-TR" sz="1800" b="1" dirty="0" smtClean="0">
                  <a:solidFill>
                    <a:schemeClr val="tx1"/>
                  </a:solidFill>
                  <a:latin typeface="Arial" charset="0"/>
                </a:rPr>
                <a:t>Foksiyonları</a:t>
              </a:r>
              <a:endParaRPr lang="en-US" sz="18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228" y="2855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5055" y="2855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228" y="2663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3228" y="301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367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Grup Fonksiyon (Syntax)</a:t>
            </a:r>
            <a:endParaRPr lang="tr-TR" dirty="0">
              <a:latin typeface="Ubuntu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blackGray">
          <a:xfrm>
            <a:off x="876300" y="1838325"/>
            <a:ext cx="7262813" cy="146685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    [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,]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group_function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(column), ...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	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table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[WHERE	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condition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[GROUP BY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[ORDER BY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gray">
          <a:xfrm>
            <a:off x="3776663" y="1871663"/>
            <a:ext cx="3048000" cy="300037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0908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Grup Fonksiyon (Syntax)</a:t>
            </a:r>
            <a:endParaRPr lang="tr-TR" dirty="0">
              <a:latin typeface="Ubuntu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blackGray">
          <a:xfrm>
            <a:off x="876300" y="1838325"/>
            <a:ext cx="7262813" cy="146685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    [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,]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group_function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(column), ...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	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table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[WHERE	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condition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[GROUP BY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[ORDER BY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gray">
          <a:xfrm>
            <a:off x="3776663" y="1871663"/>
            <a:ext cx="3048000" cy="300037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0751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İlişkisel Veritabanı Özellikleri</a:t>
            </a:r>
            <a:endParaRPr lang="tr-T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63600" y="1816100"/>
            <a:ext cx="7366000" cy="192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İlişkisel Veritabanı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SQL (S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tructured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Q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uery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anguage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kullanılarak ulaşılabilir ve üzerinde değişiklik yapılabilir.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İlişkili tabloları içerir.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Operatör kümeleri kullanır.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COUNT</a:t>
            </a:r>
            <a:r>
              <a:rPr lang="tr-TR" dirty="0" smtClean="0">
                <a:latin typeface="Ubuntu"/>
              </a:rPr>
              <a:t> Fonksiyonu Kullanımı</a:t>
            </a:r>
            <a:endParaRPr lang="tr-TR" dirty="0">
              <a:latin typeface="Ubuntu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863600" y="1816100"/>
            <a:ext cx="7366000" cy="280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COUNT(*)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tablo üzerindeki satırların sayısını getirir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COUNT(</a:t>
            </a:r>
            <a:r>
              <a:rPr kumimoji="0" lang="en-US" sz="2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expr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null olmayan satır sayısını getirir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blackGray">
          <a:xfrm>
            <a:off x="866775" y="4514850"/>
            <a:ext cx="7277100" cy="944563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COUNT(commission_pct)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department_id = 80;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blackGray">
          <a:xfrm>
            <a:off x="866775" y="2214563"/>
            <a:ext cx="7277100" cy="944562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COUNT(*)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department_id = 50;</a:t>
            </a: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08050" y="3219450"/>
            <a:ext cx="72390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7"/>
          <p:cNvSpPr>
            <a:spLocks noChangeArrowheads="1"/>
          </p:cNvSpPr>
          <p:nvPr/>
        </p:nvSpPr>
        <p:spPr bwMode="gray">
          <a:xfrm>
            <a:off x="1833563" y="2262188"/>
            <a:ext cx="1209675" cy="317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04875" y="5495925"/>
            <a:ext cx="7248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9"/>
          <p:cNvSpPr>
            <a:spLocks noChangeArrowheads="1"/>
          </p:cNvSpPr>
          <p:nvPr/>
        </p:nvSpPr>
        <p:spPr bwMode="gray">
          <a:xfrm>
            <a:off x="1860550" y="4565650"/>
            <a:ext cx="2932113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blackWhite">
          <a:xfrm>
            <a:off x="215900" y="2428875"/>
            <a:ext cx="493713" cy="49371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blackWhite">
          <a:xfrm>
            <a:off x="209550" y="4700588"/>
            <a:ext cx="504825" cy="503237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6753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COUNT</a:t>
            </a:r>
            <a:r>
              <a:rPr lang="tr-TR" dirty="0" smtClean="0">
                <a:latin typeface="Ubuntu"/>
              </a:rPr>
              <a:t> Fonksiyonu Kullanımı</a:t>
            </a:r>
            <a:endParaRPr lang="tr-TR" dirty="0">
              <a:latin typeface="Ubuntu"/>
            </a:endParaRP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863600" y="1816100"/>
            <a:ext cx="7366000" cy="273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Grup fonksiyonları kolondaki null değerleri yok sayar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61963" marR="0" lvl="1" indent="-347663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charset="0"/>
              <a:buChar char="•"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NVL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onksiyonu grup fonksiyonların</a:t>
            </a:r>
            <a:r>
              <a:rPr kumimoji="0" lang="tr-TR" sz="2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null değerleri de saymalarını sağlar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blackGray">
          <a:xfrm>
            <a:off x="866775" y="2286000"/>
            <a:ext cx="7277100" cy="68580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AVG(commission_pct)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blackGray">
          <a:xfrm>
            <a:off x="866775" y="4543425"/>
            <a:ext cx="7277100" cy="68580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AVG(NVL(commission_pct, 0))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employees;</a:t>
            </a:r>
          </a:p>
        </p:txBody>
      </p:sp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09638" y="3006725"/>
            <a:ext cx="72390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Rectangle 7"/>
          <p:cNvSpPr>
            <a:spLocks noChangeArrowheads="1"/>
          </p:cNvSpPr>
          <p:nvPr/>
        </p:nvSpPr>
        <p:spPr bwMode="gray">
          <a:xfrm>
            <a:off x="1882775" y="2365375"/>
            <a:ext cx="2730500" cy="2809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04875" y="5307013"/>
            <a:ext cx="72485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9"/>
          <p:cNvSpPr>
            <a:spLocks noChangeArrowheads="1"/>
          </p:cNvSpPr>
          <p:nvPr/>
        </p:nvSpPr>
        <p:spPr bwMode="gray">
          <a:xfrm>
            <a:off x="1871663" y="4603750"/>
            <a:ext cx="3692525" cy="2809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Oval 10"/>
          <p:cNvSpPr>
            <a:spLocks noChangeArrowheads="1"/>
          </p:cNvSpPr>
          <p:nvPr/>
        </p:nvSpPr>
        <p:spPr bwMode="blackWhite">
          <a:xfrm>
            <a:off x="215900" y="2362200"/>
            <a:ext cx="493713" cy="49371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47" name="Oval 11"/>
          <p:cNvSpPr>
            <a:spLocks noChangeArrowheads="1"/>
          </p:cNvSpPr>
          <p:nvPr/>
        </p:nvSpPr>
        <p:spPr bwMode="blackWhite">
          <a:xfrm>
            <a:off x="209550" y="4700588"/>
            <a:ext cx="504825" cy="503237"/>
          </a:xfrm>
          <a:prstGeom prst="ellipse">
            <a:avLst/>
          </a:prstGeom>
          <a:solidFill>
            <a:srgbClr val="CCCCFF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marL="0" marR="0" lvl="0" indent="0" defTabSz="111125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7925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GROUP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BY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Syntax</a:t>
            </a:r>
            <a:endParaRPr lang="tr-TR" dirty="0">
              <a:latin typeface="Ubuntu"/>
            </a:endParaRPr>
          </a:p>
        </p:txBody>
      </p:sp>
      <p:sp>
        <p:nvSpPr>
          <p:cNvPr id="13" name="Rectangle 3076"/>
          <p:cNvSpPr>
            <a:spLocks noChangeArrowheads="1"/>
          </p:cNvSpPr>
          <p:nvPr/>
        </p:nvSpPr>
        <p:spPr bwMode="blackGray">
          <a:xfrm>
            <a:off x="866775" y="1871663"/>
            <a:ext cx="7277100" cy="14065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 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group_function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(column)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 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table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[WHERE  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condition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[GROUP BY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group_by_expression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</a:t>
            </a: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[ORDER BY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300468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GROUP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BY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Kullanımı</a:t>
            </a:r>
            <a:endParaRPr lang="tr-TR" dirty="0">
              <a:latin typeface="Ubuntu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blackGray">
          <a:xfrm>
            <a:off x="866775" y="2730500"/>
            <a:ext cx="7277100" cy="985838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  department_id, AVG(salary)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 BY department_id ;</a:t>
            </a:r>
          </a:p>
        </p:txBody>
      </p:sp>
      <p:sp>
        <p:nvSpPr>
          <p:cNvPr id="34" name="Rectangle 4"/>
          <p:cNvSpPr txBox="1">
            <a:spLocks noChangeArrowheads="1"/>
          </p:cNvSpPr>
          <p:nvPr/>
        </p:nvSpPr>
        <p:spPr bwMode="auto">
          <a:xfrm>
            <a:off x="858838" y="1817688"/>
            <a:ext cx="7918450" cy="70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ile listelenen tüm kolonlar (grup fonksiyonu içinde olmayanlar) 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GROUP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BY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sonrasına eklenir.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04875" y="3773488"/>
            <a:ext cx="7229475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96938" y="5748338"/>
            <a:ext cx="721995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ectangle 7"/>
          <p:cNvSpPr>
            <a:spLocks noChangeArrowheads="1"/>
          </p:cNvSpPr>
          <p:nvPr/>
        </p:nvSpPr>
        <p:spPr bwMode="gray">
          <a:xfrm>
            <a:off x="900113" y="3359150"/>
            <a:ext cx="3160712" cy="287338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gray">
          <a:xfrm>
            <a:off x="2155825" y="2794000"/>
            <a:ext cx="1978025" cy="301625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3123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GROUP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BY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Kullanımı</a:t>
            </a:r>
            <a:endParaRPr lang="tr-TR" dirty="0">
              <a:latin typeface="Ubuntu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blackGray">
          <a:xfrm>
            <a:off x="866775" y="2668588"/>
            <a:ext cx="7258050" cy="915987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2625" algn="l"/>
                <a:tab pos="1833563" algn="l"/>
              </a:tabLst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2625" algn="l"/>
                <a:tab pos="1833563" algn="l"/>
              </a:tabLst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858838" y="1817688"/>
            <a:ext cx="7918450" cy="70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2286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GROUP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BY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yapılan kolon,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SELECT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list</a:t>
            </a:r>
            <a:r>
              <a:rPr kumimoji="0" lang="tr-TR" sz="2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esinde olmak zorunda değildir.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blackWhite">
          <a:xfrm>
            <a:off x="936625" y="2655888"/>
            <a:ext cx="6051550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682625" algn="l"/>
                <a:tab pos="1833563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SELECT   AVG(salary)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682625" algn="l"/>
                <a:tab pos="1833563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FROM     employees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682625" algn="l"/>
                <a:tab pos="1833563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GROUP BY department_id ;</a:t>
            </a:r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04875" y="3794125"/>
            <a:ext cx="72199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7"/>
          <p:cNvSpPr>
            <a:spLocks noChangeArrowheads="1"/>
          </p:cNvSpPr>
          <p:nvPr/>
        </p:nvSpPr>
        <p:spPr bwMode="gray">
          <a:xfrm>
            <a:off x="992188" y="3254375"/>
            <a:ext cx="3065462" cy="301625"/>
          </a:xfrm>
          <a:prstGeom prst="rect">
            <a:avLst/>
          </a:prstGeom>
          <a:noFill/>
          <a:ln w="25400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893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HAVING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ile Grupları Kısıtlama</a:t>
            </a:r>
            <a:endParaRPr lang="tr-TR" dirty="0">
              <a:latin typeface="Ubuntu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blackGray">
          <a:xfrm>
            <a:off x="791840" y="2843733"/>
            <a:ext cx="7272338" cy="1728787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 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group_function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 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table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[WHERE  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condition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[GROUP BY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group_by_expression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</a:t>
            </a: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[HAVING  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group_condition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[ORDER BY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column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228248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HAVING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Kullanımı</a:t>
            </a:r>
            <a:endParaRPr lang="tr-TR" dirty="0">
              <a:latin typeface="Ubuntu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blackGray">
          <a:xfrm>
            <a:off x="866775" y="1828800"/>
            <a:ext cx="7300913" cy="1223963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  department_id, MAX(salary)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 BY department_id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HAVING   MAX(salary)&gt;10000 ;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gray">
          <a:xfrm>
            <a:off x="904875" y="2717800"/>
            <a:ext cx="3686175" cy="266700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2488" y="3170238"/>
            <a:ext cx="73056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53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Courier New" pitchFamily="49" charset="0"/>
              </a:rPr>
              <a:t>HAVING</a:t>
            </a:r>
            <a:r>
              <a:rPr lang="en-US" dirty="0" smtClean="0"/>
              <a:t> </a:t>
            </a:r>
            <a:r>
              <a:rPr lang="tr-TR" dirty="0" smtClean="0">
                <a:latin typeface="Ubuntu"/>
              </a:rPr>
              <a:t>Kullanımı (Devam)</a:t>
            </a:r>
            <a:endParaRPr lang="tr-TR" dirty="0">
              <a:latin typeface="Ubuntu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blackGray">
          <a:xfrm>
            <a:off x="866775" y="1858963"/>
            <a:ext cx="7300913" cy="17113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  job_id, SUM(salary) PAYROLL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  employees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WHERE    job_id NOT LIKE '%REP%'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GROUP BY job_id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HAVING   SUM(salary) &gt; 13000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ORDER BY SUM(salary);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gray">
          <a:xfrm>
            <a:off x="915988" y="2986088"/>
            <a:ext cx="3971925" cy="266700"/>
          </a:xfrm>
          <a:prstGeom prst="rect">
            <a:avLst/>
          </a:prstGeom>
          <a:noFill/>
          <a:ln w="285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2488" y="3706813"/>
            <a:ext cx="73056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6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Beşinci Bölüm</a:t>
            </a:r>
            <a:endParaRPr lang="tr-TR" dirty="0">
              <a:latin typeface="Ubuntu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914400" y="26670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700" tIns="12700" rIns="12700" bIns="12700" numCol="1" anchor="t" anchorCtr="0" compatLnSpc="1">
            <a:prstTxWarp prst="textNoShape">
              <a:avLst/>
            </a:prstTxWarp>
          </a:bodyPr>
          <a:lstStyle>
            <a:lvl1pPr algn="ctr" defTabSz="2286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2600" b="1">
                <a:solidFill>
                  <a:schemeClr val="tx1"/>
                </a:solidFill>
                <a:latin typeface="Arial" pitchFamily="34" charset="0"/>
              </a:defRPr>
            </a:lvl2pPr>
            <a:lvl3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2600" b="1">
                <a:solidFill>
                  <a:schemeClr val="tx1"/>
                </a:solidFill>
                <a:latin typeface="Arial" pitchFamily="34" charset="0"/>
              </a:defRPr>
            </a:lvl3pPr>
            <a:lvl4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2600" b="1">
                <a:solidFill>
                  <a:schemeClr val="tx1"/>
                </a:solidFill>
                <a:latin typeface="Arial" pitchFamily="34" charset="0"/>
              </a:defRPr>
            </a:lvl4pPr>
            <a:lvl5pPr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26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26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26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26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2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228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2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Birden Fazla Tablodan Veri Çekme</a:t>
            </a:r>
            <a:br>
              <a:rPr kumimoji="0" lang="tr-TR" sz="2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tr-TR" sz="2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JOIN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629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JOIN</a:t>
            </a:r>
            <a:endParaRPr lang="tr-TR" dirty="0">
              <a:latin typeface="Ubuntu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757738" y="2157413"/>
            <a:ext cx="33813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85825" y="2174875"/>
            <a:ext cx="30765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85825" y="3049588"/>
            <a:ext cx="30765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795338" y="1814513"/>
            <a:ext cx="162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EMPLOYEES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4657725" y="1828800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DEPARTMENTS </a:t>
            </a:r>
          </a:p>
        </p:txBody>
      </p:sp>
      <p:grpSp>
        <p:nvGrpSpPr>
          <p:cNvPr id="24" name="Group 8"/>
          <p:cNvGrpSpPr>
            <a:grpSpLocks/>
          </p:cNvGrpSpPr>
          <p:nvPr/>
        </p:nvGrpSpPr>
        <p:grpSpPr bwMode="auto">
          <a:xfrm>
            <a:off x="4413250" y="3887788"/>
            <a:ext cx="263525" cy="473075"/>
            <a:chOff x="2480" y="2024"/>
            <a:chExt cx="609" cy="298"/>
          </a:xfrm>
        </p:grpSpPr>
        <p:sp>
          <p:nvSpPr>
            <p:cNvPr id="25" name="Line 9"/>
            <p:cNvSpPr>
              <a:spLocks noChangeShapeType="1"/>
            </p:cNvSpPr>
            <p:nvPr/>
          </p:nvSpPr>
          <p:spPr bwMode="auto">
            <a:xfrm flipV="1">
              <a:off x="2480" y="2024"/>
              <a:ext cx="0" cy="2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3089" y="2024"/>
              <a:ext cx="0" cy="2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7" name="Rectangle 11"/>
          <p:cNvSpPr>
            <a:spLocks noChangeArrowheads="1"/>
          </p:cNvSpPr>
          <p:nvPr/>
        </p:nvSpPr>
        <p:spPr bwMode="gray">
          <a:xfrm>
            <a:off x="925513" y="2243138"/>
            <a:ext cx="955675" cy="14509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gray">
          <a:xfrm>
            <a:off x="2773363" y="2219325"/>
            <a:ext cx="1168400" cy="14525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gray">
          <a:xfrm>
            <a:off x="5884863" y="2195513"/>
            <a:ext cx="1289050" cy="18938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901700" y="2693988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  <p:pic>
        <p:nvPicPr>
          <p:cNvPr id="31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847975" y="4432300"/>
            <a:ext cx="33623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847975" y="5486400"/>
            <a:ext cx="3390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817813" y="5140325"/>
            <a:ext cx="366712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6461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347606"/>
            <a:ext cx="907164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SQL ile Veritabanı (RDBMS) Bağlantısı</a:t>
            </a:r>
            <a:endParaRPr lang="tr-TR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74700" y="1782763"/>
            <a:ext cx="401637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l" defTabSz="822325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SQL </a:t>
            </a: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cümlesi girilir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.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730750" y="1782763"/>
            <a:ext cx="3481388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l" defTabSz="822325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SQL cümlesi veritabanı sunucusuna yollanır.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3971925" y="2876550"/>
            <a:ext cx="25431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1" name="Group 6"/>
          <p:cNvGrpSpPr>
            <a:grpSpLocks/>
          </p:cNvGrpSpPr>
          <p:nvPr/>
        </p:nvGrpSpPr>
        <p:grpSpPr bwMode="auto">
          <a:xfrm>
            <a:off x="6523038" y="2493963"/>
            <a:ext cx="1319212" cy="1363662"/>
            <a:chOff x="4145" y="1949"/>
            <a:chExt cx="831" cy="859"/>
          </a:xfrm>
        </p:grpSpPr>
        <p:sp>
          <p:nvSpPr>
            <p:cNvPr id="22" name="Oval 7"/>
            <p:cNvSpPr>
              <a:spLocks noChangeArrowheads="1"/>
            </p:cNvSpPr>
            <p:nvPr/>
          </p:nvSpPr>
          <p:spPr bwMode="gray">
            <a:xfrm>
              <a:off x="4145" y="2478"/>
              <a:ext cx="831" cy="330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gray">
            <a:xfrm>
              <a:off x="4145" y="2123"/>
              <a:ext cx="831" cy="515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gray">
            <a:xfrm>
              <a:off x="4145" y="1949"/>
              <a:ext cx="831" cy="330"/>
            </a:xfrm>
            <a:prstGeom prst="ellipse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734175" y="3025775"/>
            <a:ext cx="100668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</a:t>
            </a: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unucu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31850" y="3349625"/>
            <a:ext cx="32004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12"/>
          <p:cNvSpPr>
            <a:spLocks noChangeArrowheads="1"/>
          </p:cNvSpPr>
          <p:nvPr/>
        </p:nvSpPr>
        <p:spPr bwMode="blackGray">
          <a:xfrm>
            <a:off x="866775" y="2444750"/>
            <a:ext cx="3117850" cy="558800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department_name 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departments;</a:t>
            </a:r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 flipH="1">
            <a:off x="3971925" y="3514725"/>
            <a:ext cx="25431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JOIN</a:t>
            </a:r>
            <a:endParaRPr lang="tr-TR" dirty="0">
              <a:latin typeface="Ubuntu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790575" y="1820863"/>
            <a:ext cx="162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EMPLOYEES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5114925" y="1825625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DEPARTMENTS 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2655888" y="5881688"/>
            <a:ext cx="16097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Foreign key</a:t>
            </a: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4737100" y="5881688"/>
            <a:ext cx="16240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Primary key</a:t>
            </a:r>
          </a:p>
        </p:txBody>
      </p:sp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5663" y="2268538"/>
            <a:ext cx="246697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192713" y="2249488"/>
            <a:ext cx="299085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ectangle 9"/>
          <p:cNvSpPr>
            <a:spLocks noChangeArrowheads="1"/>
          </p:cNvSpPr>
          <p:nvPr/>
        </p:nvSpPr>
        <p:spPr bwMode="gray">
          <a:xfrm>
            <a:off x="2038350" y="2328863"/>
            <a:ext cx="1262063" cy="3111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gray">
          <a:xfrm>
            <a:off x="5207000" y="2287588"/>
            <a:ext cx="1300163" cy="3111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823913" y="5280025"/>
            <a:ext cx="366712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 flipH="1" flipV="1">
            <a:off x="4181475" y="5219700"/>
            <a:ext cx="1588" cy="657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Line 13"/>
          <p:cNvSpPr>
            <a:spLocks noChangeShapeType="1"/>
          </p:cNvSpPr>
          <p:nvPr/>
        </p:nvSpPr>
        <p:spPr bwMode="auto">
          <a:xfrm flipH="1" flipV="1">
            <a:off x="4875213" y="5219700"/>
            <a:ext cx="1587" cy="657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4376738" y="5353050"/>
            <a:ext cx="341312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2195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latin typeface="Courier New" pitchFamily="49" charset="0"/>
              </a:rPr>
              <a:t>ON</a:t>
            </a:r>
            <a:r>
              <a:rPr lang="en-US" dirty="0"/>
              <a:t> </a:t>
            </a:r>
            <a:r>
              <a:rPr lang="tr-TR" dirty="0" smtClean="0">
                <a:latin typeface="Ubuntu"/>
              </a:rPr>
              <a:t>İle JOIN</a:t>
            </a:r>
            <a:endParaRPr lang="tr-TR" dirty="0">
              <a:latin typeface="Ubuntu"/>
            </a:endParaRPr>
          </a:p>
        </p:txBody>
      </p:sp>
      <p:sp>
        <p:nvSpPr>
          <p:cNvPr id="21" name="Rectangle 3074"/>
          <p:cNvSpPr>
            <a:spLocks noChangeArrowheads="1"/>
          </p:cNvSpPr>
          <p:nvPr/>
        </p:nvSpPr>
        <p:spPr bwMode="blackGray">
          <a:xfrm>
            <a:off x="866775" y="1911350"/>
            <a:ext cx="7286625" cy="1071563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e.employee_id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e.last_name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e.department_id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 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d.department_id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d.location_id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 e JOIN departments 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ON    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e.department_id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d.department_id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);</a:t>
            </a:r>
          </a:p>
        </p:txBody>
      </p:sp>
      <p:pic>
        <p:nvPicPr>
          <p:cNvPr id="22" name="Picture 30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79475" y="3252788"/>
            <a:ext cx="72009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0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5232400"/>
            <a:ext cx="717708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3078"/>
          <p:cNvSpPr>
            <a:spLocks noChangeArrowheads="1"/>
          </p:cNvSpPr>
          <p:nvPr/>
        </p:nvSpPr>
        <p:spPr bwMode="gray">
          <a:xfrm>
            <a:off x="3468688" y="3322638"/>
            <a:ext cx="3208337" cy="16589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Rectangle 3079"/>
          <p:cNvSpPr>
            <a:spLocks noChangeArrowheads="1"/>
          </p:cNvSpPr>
          <p:nvPr/>
        </p:nvSpPr>
        <p:spPr bwMode="gray">
          <a:xfrm>
            <a:off x="906463" y="2681288"/>
            <a:ext cx="5786437" cy="2698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Text Box 3080"/>
          <p:cNvSpPr txBox="1">
            <a:spLocks noChangeArrowheads="1"/>
          </p:cNvSpPr>
          <p:nvPr/>
        </p:nvSpPr>
        <p:spPr bwMode="auto">
          <a:xfrm>
            <a:off x="889000" y="4846638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9958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Self-Join Yapısı</a:t>
            </a:r>
            <a:endParaRPr lang="tr-TR" dirty="0">
              <a:latin typeface="Ubuntu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195388" y="5576888"/>
            <a:ext cx="668655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defTabSz="822325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WORKER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tablosundaki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MANAGER_ID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ile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MANAGER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tablosundaki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EMPLOYEE_ID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aynıdır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.</a:t>
            </a:r>
          </a:p>
        </p:txBody>
      </p:sp>
      <p:sp>
        <p:nvSpPr>
          <p:cNvPr id="19" name="Freeform 4"/>
          <p:cNvSpPr>
            <a:spLocks/>
          </p:cNvSpPr>
          <p:nvPr/>
        </p:nvSpPr>
        <p:spPr bwMode="auto">
          <a:xfrm>
            <a:off x="3792538" y="4502150"/>
            <a:ext cx="1501775" cy="600075"/>
          </a:xfrm>
          <a:custGeom>
            <a:avLst/>
            <a:gdLst>
              <a:gd name="T0" fmla="*/ 0 w 946"/>
              <a:gd name="T1" fmla="*/ 9 h 378"/>
              <a:gd name="T2" fmla="*/ 0 w 946"/>
              <a:gd name="T3" fmla="*/ 377 h 378"/>
              <a:gd name="T4" fmla="*/ 945 w 946"/>
              <a:gd name="T5" fmla="*/ 377 h 378"/>
              <a:gd name="T6" fmla="*/ 945 w 946"/>
              <a:gd name="T7" fmla="*/ 0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6" h="378">
                <a:moveTo>
                  <a:pt x="0" y="9"/>
                </a:moveTo>
                <a:lnTo>
                  <a:pt x="0" y="377"/>
                </a:lnTo>
                <a:lnTo>
                  <a:pt x="945" y="377"/>
                </a:lnTo>
                <a:lnTo>
                  <a:pt x="945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4543425" y="5094288"/>
            <a:ext cx="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17525" y="1824038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EMPLOYEES (WORKER)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4627563" y="1824038"/>
            <a:ext cx="307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EMPLOYEES (MANAGER)</a:t>
            </a:r>
          </a:p>
        </p:txBody>
      </p:sp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87375" y="2211388"/>
            <a:ext cx="38862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64075" y="2211388"/>
            <a:ext cx="39243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33400" y="3743325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667250" y="3778250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857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Self-Join Yapısı (Devam)</a:t>
            </a:r>
            <a:endParaRPr lang="tr-TR" dirty="0">
              <a:latin typeface="Ubuntu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blackGray">
          <a:xfrm>
            <a:off x="866775" y="1790700"/>
            <a:ext cx="7286625" cy="10318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Times New Roman" pitchFamily="18" charset="0"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e.last_name emp, m.last_name mgr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Times New Roman" pitchFamily="18" charset="0"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 e JOIN employees m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Times New Roman" pitchFamily="18" charset="0"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ON    (e.manager_id = m.employee_id);</a:t>
            </a:r>
          </a:p>
        </p:txBody>
      </p:sp>
      <p:pic>
        <p:nvPicPr>
          <p:cNvPr id="17" name="Picture 4" descr="D:\Temp\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81075" y="3160713"/>
            <a:ext cx="7132638" cy="153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025525" y="4505325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  <p:pic>
        <p:nvPicPr>
          <p:cNvPr id="22" name="Picture 6" descr="D:\Temp\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98538" y="4814888"/>
            <a:ext cx="7132637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Self-Join Yapısına Yeni Kısıtlar</a:t>
            </a:r>
            <a:endParaRPr lang="tr-TR" dirty="0">
              <a:latin typeface="Ubuntu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blackGray">
          <a:xfrm>
            <a:off x="866775" y="1881188"/>
            <a:ext cx="7286625" cy="140652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e.employee_id, e.last_name, e.department_id, 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       d.department_id, d.location_id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 e JOIN departments 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ON     (e.department_id = d.department_id)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AND    e.manager_id = 149 ;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23925" y="3505200"/>
            <a:ext cx="72009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gray">
          <a:xfrm>
            <a:off x="908050" y="2987675"/>
            <a:ext cx="3556000" cy="279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5687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Üç Tablo ile Join</a:t>
            </a:r>
            <a:endParaRPr lang="tr-TR" dirty="0">
              <a:latin typeface="Ubuntu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blackGray">
          <a:xfrm>
            <a:off x="866775" y="1857375"/>
            <a:ext cx="7286625" cy="17176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employee_id, city, department_name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 e 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JOIN   departments 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ON     d.department_id = e.department_id 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JOIN   locations l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ON     d.location_id = l.location_id;</a:t>
            </a: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22338" y="3713163"/>
            <a:ext cx="718185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90588" y="5878513"/>
            <a:ext cx="7177087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900113" y="5492750"/>
            <a:ext cx="366712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gray">
          <a:xfrm>
            <a:off x="922338" y="2455863"/>
            <a:ext cx="5583237" cy="10874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0110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Outer Join</a:t>
            </a:r>
            <a:endParaRPr lang="tr-TR" dirty="0">
              <a:latin typeface="Ubuntu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479925" y="1833563"/>
            <a:ext cx="155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EMPLOYEES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788988" y="1833563"/>
            <a:ext cx="1868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DEPARTMENTS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641850" y="5559425"/>
            <a:ext cx="3902075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190 nolu departmanda çalışan bulunmuyor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. </a:t>
            </a:r>
          </a:p>
        </p:txBody>
      </p: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92175" y="2332038"/>
            <a:ext cx="30289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00113" y="4311650"/>
            <a:ext cx="30099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8"/>
          <p:cNvSpPr>
            <a:spLocks noChangeArrowheads="1"/>
          </p:cNvSpPr>
          <p:nvPr/>
        </p:nvSpPr>
        <p:spPr bwMode="gray">
          <a:xfrm>
            <a:off x="2547938" y="4071938"/>
            <a:ext cx="1336675" cy="1825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79950" y="2332038"/>
            <a:ext cx="30384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79950" y="5240338"/>
            <a:ext cx="3027363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695825" y="4903788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>
            <a:off x="3733800" y="4333875"/>
            <a:ext cx="971550" cy="1535113"/>
          </a:xfrm>
          <a:custGeom>
            <a:avLst/>
            <a:gdLst>
              <a:gd name="T0" fmla="*/ 383 w 384"/>
              <a:gd name="T1" fmla="*/ 528 h 529"/>
              <a:gd name="T2" fmla="*/ 0 w 384"/>
              <a:gd name="T3" fmla="*/ 528 h 529"/>
              <a:gd name="T4" fmla="*/ 0 w 384"/>
              <a:gd name="T5" fmla="*/ 480 h 529"/>
              <a:gd name="T6" fmla="*/ 0 w 384"/>
              <a:gd name="T7" fmla="*/ 408 h 529"/>
              <a:gd name="T8" fmla="*/ 0 w 384"/>
              <a:gd name="T9" fmla="*/ 0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4" h="529">
                <a:moveTo>
                  <a:pt x="383" y="528"/>
                </a:moveTo>
                <a:lnTo>
                  <a:pt x="0" y="528"/>
                </a:lnTo>
                <a:lnTo>
                  <a:pt x="0" y="480"/>
                </a:lnTo>
                <a:lnTo>
                  <a:pt x="0" y="408"/>
                </a:ln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7169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Left Outer Join</a:t>
            </a:r>
            <a:endParaRPr lang="tr-TR" dirty="0">
              <a:latin typeface="Ubuntu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blackGray">
          <a:xfrm>
            <a:off x="866775" y="1841500"/>
            <a:ext cx="7286625" cy="884238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e.last_name, e.department_id, d.department_name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 e LEFT OUTER JOIN departments 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ON   (e.department_id = d.department_id) ;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39800" y="3963988"/>
            <a:ext cx="71913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5"/>
          <p:cNvSpPr>
            <a:spLocks noChangeArrowheads="1"/>
          </p:cNvSpPr>
          <p:nvPr/>
        </p:nvSpPr>
        <p:spPr bwMode="gray">
          <a:xfrm>
            <a:off x="962025" y="5070475"/>
            <a:ext cx="7127875" cy="1936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39800" y="2871788"/>
            <a:ext cx="71818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39800" y="5289550"/>
            <a:ext cx="7180263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939800" y="3595688"/>
            <a:ext cx="3667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gray">
          <a:xfrm>
            <a:off x="3197225" y="2155825"/>
            <a:ext cx="3724275" cy="2174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3932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55080"/>
            <a:ext cx="9575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>
                <a:latin typeface="Ubuntu"/>
              </a:rPr>
              <a:t>Right Outer Join</a:t>
            </a:r>
            <a:endParaRPr lang="tr-TR" dirty="0">
              <a:latin typeface="Ubuntu"/>
            </a:endParaRPr>
          </a:p>
        </p:txBody>
      </p:sp>
      <p:pic>
        <p:nvPicPr>
          <p:cNvPr id="16" name="Picture 2" descr="D:\Temp\08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82650" y="4256088"/>
            <a:ext cx="7223125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3"/>
          <p:cNvSpPr>
            <a:spLocks noChangeArrowheads="1"/>
          </p:cNvSpPr>
          <p:nvPr/>
        </p:nvSpPr>
        <p:spPr bwMode="blackGray">
          <a:xfrm>
            <a:off x="866775" y="1857375"/>
            <a:ext cx="7277100" cy="854075"/>
          </a:xfrm>
          <a:prstGeom prst="rect">
            <a:avLst/>
          </a:prstGeom>
          <a:solidFill>
            <a:srgbClr val="CCCCCC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SELECT e.last_name, e.department_id, d.department_name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FROM   employees e RIGHT OUTER JOIN departments d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0150" algn="l"/>
              </a:tabLst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ON    (e.department_id = d.department_id) ;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gray">
          <a:xfrm>
            <a:off x="903288" y="3879850"/>
            <a:ext cx="366712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00" tIns="12700" rIns="12700" bIns="12700">
            <a:spAutoFit/>
          </a:bodyPr>
          <a:lstStyle>
            <a:lvl1pPr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algn="l" defTabSz="8223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US" b="1">
                <a:latin typeface="Arial" pitchFamily="34" charset="0"/>
              </a:rPr>
              <a:t>…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gray">
          <a:xfrm>
            <a:off x="3311525" y="2174875"/>
            <a:ext cx="4038600" cy="2174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3" name="Picture 7" descr="D:\Temp\08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76300" y="2825750"/>
            <a:ext cx="7235825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8"/>
          <p:cNvSpPr>
            <a:spLocks noChangeArrowheads="1"/>
          </p:cNvSpPr>
          <p:nvPr/>
        </p:nvSpPr>
        <p:spPr bwMode="gray">
          <a:xfrm>
            <a:off x="923925" y="5032375"/>
            <a:ext cx="7127875" cy="1936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8450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/>
              <a:t>Teşekkürler 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347606"/>
            <a:ext cx="907164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SQL Yapıları</a:t>
            </a:r>
            <a:endParaRPr lang="tr-TR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blackWhite">
          <a:xfrm>
            <a:off x="1536700" y="1825625"/>
            <a:ext cx="6037263" cy="4935537"/>
          </a:xfrm>
          <a:prstGeom prst="rect">
            <a:avLst/>
          </a:prstGeom>
          <a:solidFill>
            <a:srgbClr val="FFCC9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blackWhite">
          <a:xfrm>
            <a:off x="1671638" y="5095875"/>
            <a:ext cx="5765800" cy="669925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blackWhite">
          <a:xfrm>
            <a:off x="1671638" y="5832475"/>
            <a:ext cx="5765800" cy="809625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blackWhite">
          <a:xfrm>
            <a:off x="1671638" y="3565525"/>
            <a:ext cx="5776912" cy="1457325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blackWhite">
          <a:xfrm>
            <a:off x="1671638" y="1884362"/>
            <a:ext cx="5765800" cy="1603375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408363" y="2516187"/>
            <a:ext cx="394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Data manipulation language (DML)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3408363" y="4060825"/>
            <a:ext cx="352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Data definition language (DDL)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3408363" y="6073775"/>
            <a:ext cx="231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Transaction control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408363" y="5203825"/>
            <a:ext cx="327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Data control language (DCL)</a:t>
            </a:r>
          </a:p>
        </p:txBody>
      </p:sp>
      <p:sp>
        <p:nvSpPr>
          <p:cNvPr id="27" name="Rectangle 8"/>
          <p:cNvSpPr txBox="1">
            <a:spLocks noChangeArrowheads="1"/>
          </p:cNvSpPr>
          <p:nvPr/>
        </p:nvSpPr>
        <p:spPr bwMode="auto">
          <a:xfrm>
            <a:off x="1817688" y="1914524"/>
            <a:ext cx="54737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347663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09638" indent="-331788" algn="l" defTabSz="228600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Char char="–"/>
              <a:defRPr sz="2000" b="1">
                <a:solidFill>
                  <a:schemeClr val="tx1"/>
                </a:solidFill>
                <a:latin typeface="+mn-lt"/>
              </a:defRPr>
            </a:lvl3pPr>
            <a:lvl4pPr marL="1255713" indent="-231775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45000"/>
              <a:buFont typeface="Arial" charset="0"/>
              <a:buChar char="—"/>
              <a:defRPr b="1">
                <a:solidFill>
                  <a:schemeClr val="tx1"/>
                </a:solidFill>
                <a:latin typeface="+mn-lt"/>
              </a:defRPr>
            </a:lvl4pPr>
            <a:lvl5pPr marL="16017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5pPr>
            <a:lvl6pPr marL="20589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6pPr>
            <a:lvl7pPr marL="25161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7pPr>
            <a:lvl8pPr marL="29733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8pPr>
            <a:lvl9pPr marL="3430588" indent="-230188" algn="l" defTabSz="228600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Arial" charset="0"/>
              <a:buChar char="—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 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SELECT</a:t>
            </a:r>
            <a:r>
              <a:rPr lang="en-US" sz="1400" smtClean="0">
                <a:latin typeface="Courier New" pitchFamily="49" charset="0"/>
              </a:rPr>
              <a:t> 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INSERT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UPDATE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DELETE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MERGE</a:t>
            </a:r>
          </a:p>
          <a:p>
            <a:pPr>
              <a:lnSpc>
                <a:spcPct val="65000"/>
              </a:lnSpc>
            </a:pPr>
            <a:endParaRPr lang="en-US" sz="400" smtClean="0">
              <a:latin typeface="Courier New" pitchFamily="49" charset="0"/>
            </a:endParaRPr>
          </a:p>
          <a:p>
            <a:pPr>
              <a:lnSpc>
                <a:spcPct val="65000"/>
              </a:lnSpc>
            </a:pPr>
            <a:endParaRPr lang="en-US" sz="1800" smtClean="0">
              <a:latin typeface="Courier New" pitchFamily="49" charset="0"/>
            </a:endParaRP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CREATE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ALTER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DROP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RENAME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TRUNCATE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COMMENT</a:t>
            </a:r>
          </a:p>
          <a:p>
            <a:pPr>
              <a:lnSpc>
                <a:spcPct val="65000"/>
              </a:lnSpc>
            </a:pPr>
            <a:endParaRPr lang="en-US" sz="1800" smtClean="0">
              <a:latin typeface="Courier New" pitchFamily="49" charset="0"/>
            </a:endParaRP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GRANT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REVOKE</a:t>
            </a:r>
          </a:p>
          <a:p>
            <a:pPr>
              <a:lnSpc>
                <a:spcPct val="65000"/>
              </a:lnSpc>
            </a:pPr>
            <a:endParaRPr lang="en-US" sz="900" smtClean="0">
              <a:latin typeface="Courier New" pitchFamily="49" charset="0"/>
            </a:endParaRPr>
          </a:p>
          <a:p>
            <a:pPr>
              <a:lnSpc>
                <a:spcPct val="65000"/>
              </a:lnSpc>
            </a:pPr>
            <a:endParaRPr lang="en-US" sz="900" smtClean="0">
              <a:latin typeface="Courier New" pitchFamily="49" charset="0"/>
            </a:endParaRP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COMMIT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ROLLBACK</a:t>
            </a:r>
          </a:p>
          <a:p>
            <a:pPr>
              <a:lnSpc>
                <a:spcPct val="65000"/>
              </a:lnSpc>
            </a:pPr>
            <a:r>
              <a:rPr lang="en-US" sz="1800" smtClean="0">
                <a:latin typeface="Courier New" pitchFamily="49" charset="0"/>
              </a:rPr>
              <a:t>SAVEPOINT</a:t>
            </a:r>
          </a:p>
          <a:p>
            <a:pPr>
              <a:lnSpc>
                <a:spcPct val="65000"/>
              </a:lnSpc>
            </a:pPr>
            <a:endParaRPr lang="en-US" sz="700" smtClean="0">
              <a:latin typeface="Courier New" pitchFamily="49" charset="0"/>
            </a:endParaRPr>
          </a:p>
          <a:p>
            <a:pPr>
              <a:lnSpc>
                <a:spcPct val="65000"/>
              </a:lnSpc>
            </a:pPr>
            <a:endParaRPr lang="en-US" sz="700" smtClean="0">
              <a:latin typeface="Courier New" pitchFamily="49" charset="0"/>
            </a:endParaRPr>
          </a:p>
          <a:p>
            <a:pPr>
              <a:lnSpc>
                <a:spcPct val="65000"/>
              </a:lnSpc>
            </a:pPr>
            <a:endParaRPr lang="en-US" sz="7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347606"/>
            <a:ext cx="907164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tr-TR" dirty="0" smtClean="0"/>
              <a:t>Eğitimde Kullanılacak Tablolar</a:t>
            </a:r>
            <a:endParaRPr lang="tr-TR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68400" y="1528763"/>
            <a:ext cx="16891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/>
          <a:p>
            <a:pPr marL="0" marR="0" lvl="0" indent="0" algn="l" defTabSz="822325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EMPLOYEES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543050" y="6049963"/>
            <a:ext cx="2484438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/>
          <a:p>
            <a:pPr marL="0" marR="0" lvl="0" indent="0" defTabSz="822325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DEPARTMENTS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088063" y="6037263"/>
            <a:ext cx="18700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/>
          <a:p>
            <a:pPr marL="0" marR="0" lvl="0" indent="0" algn="l" defTabSz="822325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</a:rPr>
              <a:t>JOB_GRADES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89038" y="1836738"/>
            <a:ext cx="652462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4850" y="4038600"/>
            <a:ext cx="42672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048250" y="4486275"/>
            <a:ext cx="33337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4210</Words>
  <Application>Microsoft Office PowerPoint</Application>
  <PresentationFormat>Custom</PresentationFormat>
  <Paragraphs>906</Paragraphs>
  <Slides>79</Slides>
  <Notes>79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79</vt:i4>
      </vt:variant>
    </vt:vector>
  </HeadingPairs>
  <TitlesOfParts>
    <vt:vector size="81" baseType="lpstr">
      <vt:lpstr>Default</vt:lpstr>
      <vt:lpstr>Default 1</vt:lpstr>
      <vt:lpstr>PowerPoint Presentation</vt:lpstr>
      <vt:lpstr>Neler Öğreneceğiz?</vt:lpstr>
      <vt:lpstr>İlişkisel Veritabanı</vt:lpstr>
      <vt:lpstr>Tablolar Arası İlişki</vt:lpstr>
      <vt:lpstr>İlişkisel Veritabanı Terminolojisi</vt:lpstr>
      <vt:lpstr>İlişkisel Veritabanı Özellikleri</vt:lpstr>
      <vt:lpstr>SQL ile Veritabanı (RDBMS) Bağlantısı</vt:lpstr>
      <vt:lpstr>SQL Yapıları</vt:lpstr>
      <vt:lpstr>Eğitimde Kullanılacak Tablolar</vt:lpstr>
      <vt:lpstr>Birinci Bölüm</vt:lpstr>
      <vt:lpstr>SQL SELECT Yapısı Neler Yapabilir?</vt:lpstr>
      <vt:lpstr>Temel SELECT Yapısı</vt:lpstr>
      <vt:lpstr>Tüm Kolonların Seçilmesi</vt:lpstr>
      <vt:lpstr>İstenilen Kolonların Seçilmesi</vt:lpstr>
      <vt:lpstr>Aritmetik Operatörler</vt:lpstr>
      <vt:lpstr>Aritmetik Operatör Kullanımı</vt:lpstr>
      <vt:lpstr>Aritmetik Operatör Kullanımı (Devam)</vt:lpstr>
      <vt:lpstr>Null Değer</vt:lpstr>
      <vt:lpstr>Kolon Alias Tanımları</vt:lpstr>
      <vt:lpstr>Kolon Alias Kullanımı</vt:lpstr>
      <vt:lpstr>Birleştirme Operatörü</vt:lpstr>
      <vt:lpstr>Karakter Stringleri Kullanımı</vt:lpstr>
      <vt:lpstr>Aynı Satırlar – DISTINCT Kullanımı</vt:lpstr>
      <vt:lpstr>İkinci Bölüm</vt:lpstr>
      <vt:lpstr>Seçilen Satırları Sınırlandırma</vt:lpstr>
      <vt:lpstr>WHERE Kullanımı</vt:lpstr>
      <vt:lpstr>WHERE Kullanımı (Devam)</vt:lpstr>
      <vt:lpstr>Karşılaştırma Operatörleri</vt:lpstr>
      <vt:lpstr>Karşılaştırma Operatörleri Kullanımı</vt:lpstr>
      <vt:lpstr>BETWEEN Kullanımı</vt:lpstr>
      <vt:lpstr>IN Kullanımı</vt:lpstr>
      <vt:lpstr>LIKE Kullanımı</vt:lpstr>
      <vt:lpstr>NULL Kullanımı</vt:lpstr>
      <vt:lpstr>Mantıksal Operatörler</vt:lpstr>
      <vt:lpstr>AND Kullanımı</vt:lpstr>
      <vt:lpstr>OR Kullanımı</vt:lpstr>
      <vt:lpstr>NOT Kullanımı</vt:lpstr>
      <vt:lpstr>ORDER BY Kullanımı</vt:lpstr>
      <vt:lpstr>ORDER BY Kullanımı (Devam)</vt:lpstr>
      <vt:lpstr>Üçüncü Bölüm</vt:lpstr>
      <vt:lpstr>Tek-satır (single-row) Fonksiyonlar</vt:lpstr>
      <vt:lpstr>Karakter Fonksiyonları</vt:lpstr>
      <vt:lpstr>Büyük-Küçük Fonksiyonları</vt:lpstr>
      <vt:lpstr>Büyük-Küçük Fonksiyonları Kullanımı</vt:lpstr>
      <vt:lpstr>Karakter Değitiştiren Fonksiyonlar</vt:lpstr>
      <vt:lpstr>Karakter Değitiştiren Fonksiyonların Kullanımı</vt:lpstr>
      <vt:lpstr>Tarih (Date) Fonksiyonları</vt:lpstr>
      <vt:lpstr>Tarih (Date) Fonksiyonları Kullanımı</vt:lpstr>
      <vt:lpstr>Tarih (Date) Fonksiyonları Kullanımı</vt:lpstr>
      <vt:lpstr>TO_CHAR Fonksiyonunun Kullanımı</vt:lpstr>
      <vt:lpstr>TO_CHAR Fonksiyonunun Kullanımı</vt:lpstr>
      <vt:lpstr>TO_CHAR Fonksiyonunun Kullanımı</vt:lpstr>
      <vt:lpstr>NVL Fonksiyonu</vt:lpstr>
      <vt:lpstr>NVL Fonksiyonu Kullanımı</vt:lpstr>
      <vt:lpstr>NVL2 Fonksiyonu Kullanımı</vt:lpstr>
      <vt:lpstr>Dördüncü Bölüm</vt:lpstr>
      <vt:lpstr>Grup Fonksiyon Tipleri</vt:lpstr>
      <vt:lpstr>Grup Fonksiyon (Syntax)</vt:lpstr>
      <vt:lpstr>Grup Fonksiyon (Syntax)</vt:lpstr>
      <vt:lpstr>COUNT Fonksiyonu Kullanımı</vt:lpstr>
      <vt:lpstr>COUNT Fonksiyonu Kullanımı</vt:lpstr>
      <vt:lpstr>GROUP BY Syntax</vt:lpstr>
      <vt:lpstr>GROUP BY Kullanımı</vt:lpstr>
      <vt:lpstr>GROUP BY Kullanımı</vt:lpstr>
      <vt:lpstr>HAVING ile Grupları Kısıtlama</vt:lpstr>
      <vt:lpstr>HAVING Kullanımı</vt:lpstr>
      <vt:lpstr>HAVING Kullanımı (Devam)</vt:lpstr>
      <vt:lpstr>Beşinci Bölüm</vt:lpstr>
      <vt:lpstr>JOIN</vt:lpstr>
      <vt:lpstr>JOIN</vt:lpstr>
      <vt:lpstr>ON İle JOIN</vt:lpstr>
      <vt:lpstr>Self-Join Yapısı</vt:lpstr>
      <vt:lpstr>Self-Join Yapısı (Devam)</vt:lpstr>
      <vt:lpstr>Self-Join Yapısına Yeni Kısıtlar</vt:lpstr>
      <vt:lpstr>Üç Tablo ile Join</vt:lpstr>
      <vt:lpstr>Outer Join</vt:lpstr>
      <vt:lpstr>Left Outer Join</vt:lpstr>
      <vt:lpstr>Right Outer Join</vt:lpstr>
      <vt:lpstr>Teşekkürler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Efe Çiftci</dc:creator>
  <cp:lastModifiedBy>Huseyin Akkaya</cp:lastModifiedBy>
  <cp:revision>129</cp:revision>
  <dcterms:created xsi:type="dcterms:W3CDTF">2013-03-05T10:35:25Z</dcterms:created>
  <dcterms:modified xsi:type="dcterms:W3CDTF">2013-04-20T04:58:06Z</dcterms:modified>
</cp:coreProperties>
</file>